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9"/>
  </p:notesMasterIdLst>
  <p:sldIdLst>
    <p:sldId id="288" r:id="rId3"/>
    <p:sldId id="319" r:id="rId4"/>
    <p:sldId id="318" r:id="rId5"/>
    <p:sldId id="291" r:id="rId6"/>
    <p:sldId id="293" r:id="rId7"/>
    <p:sldId id="292" r:id="rId8"/>
    <p:sldId id="294" r:id="rId9"/>
    <p:sldId id="298" r:id="rId10"/>
    <p:sldId id="295" r:id="rId11"/>
    <p:sldId id="323" r:id="rId12"/>
    <p:sldId id="299" r:id="rId13"/>
    <p:sldId id="316" r:id="rId14"/>
    <p:sldId id="314" r:id="rId15"/>
    <p:sldId id="297" r:id="rId16"/>
    <p:sldId id="300" r:id="rId17"/>
    <p:sldId id="324" r:id="rId18"/>
    <p:sldId id="313" r:id="rId19"/>
    <p:sldId id="303" r:id="rId20"/>
    <p:sldId id="304" r:id="rId21"/>
    <p:sldId id="305" r:id="rId22"/>
    <p:sldId id="306" r:id="rId23"/>
    <p:sldId id="310" r:id="rId24"/>
    <p:sldId id="308" r:id="rId25"/>
    <p:sldId id="309" r:id="rId26"/>
    <p:sldId id="321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Zhihui" initials="WZ" lastIdx="11" clrIdx="0">
    <p:extLst>
      <p:ext uri="{19B8F6BF-5375-455C-9EA6-DF929625EA0E}">
        <p15:presenceInfo xmlns:p15="http://schemas.microsoft.com/office/powerpoint/2012/main" userId="Wang, Zhih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Martin\Documents\Immunotherapy%20Modeling\CD8%20extracte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Martin\Documents\Immunotherapy%20Modeling\PDL-1%20biomarker%20data\PDL-biomarker%20summary%20data%20with%20cutoff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8145231846019E-2"/>
          <c:y val="5.7477034120734898E-2"/>
          <c:w val="0.85835629921259837"/>
          <c:h val="0.87157370953630797"/>
        </c:manualLayout>
      </c:layout>
      <c:scatterChart>
        <c:scatterStyle val="lineMarker"/>
        <c:varyColors val="0"/>
        <c:ser>
          <c:idx val="2"/>
          <c:order val="2"/>
          <c:tx>
            <c:v>Model CD8 responders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Model!$H$5</c:f>
                <c:numCache>
                  <c:formatCode>General</c:formatCode>
                  <c:ptCount val="1"/>
                  <c:pt idx="0">
                    <c:v>1500</c:v>
                  </c:pt>
                </c:numCache>
              </c:numRef>
            </c:plus>
            <c:minus>
              <c:numRef>
                <c:f>Model!$H$5</c:f>
                <c:numCache>
                  <c:formatCode>General</c:formatCode>
                  <c:ptCount val="1"/>
                  <c:pt idx="0">
                    <c:v>1500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'Tumeh 2014'!$H$31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Model!$H$2</c:f>
              <c:numCache>
                <c:formatCode>General</c:formatCode>
                <c:ptCount val="1"/>
                <c:pt idx="0">
                  <c:v>3970</c:v>
                </c:pt>
              </c:numCache>
            </c:numRef>
          </c:yVal>
          <c:smooth val="0"/>
        </c:ser>
        <c:ser>
          <c:idx val="3"/>
          <c:order val="3"/>
          <c:tx>
            <c:v>Model CD8 non-responders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Model!$I$5</c:f>
                <c:numCache>
                  <c:formatCode>General</c:formatCode>
                  <c:ptCount val="1"/>
                  <c:pt idx="0">
                    <c:v>138.25870646766168</c:v>
                  </c:pt>
                </c:numCache>
              </c:numRef>
            </c:plus>
            <c:minus>
              <c:numRef>
                <c:f>Model!$I$5</c:f>
                <c:numCache>
                  <c:formatCode>General</c:formatCode>
                  <c:ptCount val="1"/>
                  <c:pt idx="0">
                    <c:v>138.25870646766168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'Tumeh 2014'!$H$32</c:f>
              <c:numCache>
                <c:formatCode>General</c:formatCode>
                <c:ptCount val="1"/>
                <c:pt idx="0">
                  <c:v>1.25</c:v>
                </c:pt>
              </c:numCache>
            </c:numRef>
          </c:xVal>
          <c:yVal>
            <c:numRef>
              <c:f>Model!$I$2</c:f>
              <c:numCache>
                <c:formatCode>General</c:formatCode>
                <c:ptCount val="1"/>
                <c:pt idx="0">
                  <c:v>553.03482587064673</c:v>
                </c:pt>
              </c:numCache>
            </c:numRef>
          </c:yVal>
          <c:smooth val="0"/>
        </c:ser>
        <c:ser>
          <c:idx val="4"/>
          <c:order val="4"/>
          <c:tx>
            <c:v>Gamma_all_data_lit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'Tumeh 2014'!$F$4</c:f>
                <c:numCache>
                  <c:formatCode>General</c:formatCode>
                  <c:ptCount val="1"/>
                  <c:pt idx="0">
                    <c:v>675.03960829595428</c:v>
                  </c:pt>
                </c:numCache>
              </c:numRef>
            </c:plus>
            <c:minus>
              <c:numRef>
                <c:f>'Tumeh 2014'!$F$4</c:f>
                <c:numCache>
                  <c:formatCode>General</c:formatCode>
                  <c:ptCount val="1"/>
                  <c:pt idx="0">
                    <c:v>675.03960829595428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'Tumeh 2014'!$E$3</c:f>
              <c:numCache>
                <c:formatCode>General</c:formatCode>
                <c:ptCount val="1"/>
                <c:pt idx="0">
                  <c:v>0.5</c:v>
                </c:pt>
              </c:numCache>
            </c:numRef>
          </c:xVal>
          <c:yVal>
            <c:numRef>
              <c:f>'Tumeh 2014'!$F$3</c:f>
              <c:numCache>
                <c:formatCode>General</c:formatCode>
                <c:ptCount val="1"/>
                <c:pt idx="0">
                  <c:v>3770.267131242736</c:v>
                </c:pt>
              </c:numCache>
            </c:numRef>
          </c:yVal>
          <c:smooth val="0"/>
        </c:ser>
        <c:ser>
          <c:idx val="5"/>
          <c:order val="5"/>
          <c:tx>
            <c:v>Gamma_all_data_lit_non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'Tumeh 2014'!$G$4</c:f>
                <c:numCache>
                  <c:formatCode>General</c:formatCode>
                  <c:ptCount val="1"/>
                  <c:pt idx="0">
                    <c:v>113</c:v>
                  </c:pt>
                </c:numCache>
              </c:numRef>
            </c:plus>
            <c:minus>
              <c:numRef>
                <c:f>'Tumeh 2014'!$G$4</c:f>
                <c:numCache>
                  <c:formatCode>General</c:formatCode>
                  <c:ptCount val="1"/>
                  <c:pt idx="0">
                    <c:v>113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'Tumeh 2014'!$H$3</c:f>
              <c:numCache>
                <c:formatCode>General</c:formatCode>
                <c:ptCount val="1"/>
                <c:pt idx="0">
                  <c:v>1.5</c:v>
                </c:pt>
              </c:numCache>
            </c:numRef>
          </c:xVal>
          <c:yVal>
            <c:numRef>
              <c:f>'Tumeh 2014'!$G$3</c:f>
              <c:numCache>
                <c:formatCode>General</c:formatCode>
                <c:ptCount val="1"/>
                <c:pt idx="0">
                  <c:v>501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037712"/>
        <c:axId val="2658262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Gamma_ORR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'Tumeh 2014'!$A$32</c15:sqref>
                          </c15:formulaRef>
                        </c:ext>
                      </c:extLst>
                      <c:numCache>
                        <c:formatCode>General</c:formatCode>
                        <c:ptCount val="1"/>
                        <c:pt idx="0">
                          <c:v>517.50800073616892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'Tumeh 2014'!$A$32</c15:sqref>
                          </c15:formulaRef>
                        </c:ext>
                      </c:extLst>
                      <c:numCache>
                        <c:formatCode>General</c:formatCode>
                        <c:ptCount val="1"/>
                        <c:pt idx="0">
                          <c:v>517.50800073616892</c:v>
                        </c:pt>
                      </c:numCache>
                    </c:numRef>
                  </c:minus>
                  <c:spPr>
                    <a:noFill/>
                    <a:ln w="1270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[1]Gamma_prolif!$K$2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'Tumeh 2014'!$A$31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2632.9180222338673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"/>
                <c:order val="1"/>
                <c:tx>
                  <c:v>Gamma_non_ORR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'Tumeh 2014'!$C$32</c15:sqref>
                          </c15:formulaRef>
                        </c:ext>
                      </c:extLst>
                      <c:numCache>
                        <c:formatCode>General</c:formatCode>
                        <c:ptCount val="1"/>
                        <c:pt idx="0">
                          <c:v>132.78528790471714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'Tumeh 2014'!$C$32</c15:sqref>
                          </c15:formulaRef>
                        </c:ext>
                      </c:extLst>
                      <c:numCache>
                        <c:formatCode>General</c:formatCode>
                        <c:ptCount val="1"/>
                        <c:pt idx="0">
                          <c:v>132.78528790471714</c:v>
                        </c:pt>
                      </c:numCache>
                    </c:numRef>
                  </c:minus>
                  <c:spPr>
                    <a:noFill/>
                    <a:ln w="1270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[1]Gamma_prolif!$K$3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'Tumeh 2014'!$C$31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321.51585820895343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68037712"/>
        <c:scaling>
          <c:orientation val="minMax"/>
          <c:max val="1.7000000000000002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26248"/>
        <c:crosses val="autoZero"/>
        <c:crossBetween val="midCat"/>
        <c:majorUnit val="1"/>
      </c:valAx>
      <c:valAx>
        <c:axId val="265826248"/>
        <c:scaling>
          <c:orientation val="minMax"/>
          <c:max val="6000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7712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80927384076991E-2"/>
          <c:y val="6.0185185185185182E-2"/>
          <c:w val="0.90286351706036749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v>Model below threshold</c:v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val>
            <c:numRef>
              <c:f>([1]Sheet5!$S$3,[1]Sheet5!$S$7)</c:f>
              <c:numCache>
                <c:formatCode>General</c:formatCode>
                <c:ptCount val="2"/>
                <c:pt idx="0">
                  <c:v>10.227272727272728</c:v>
                </c:pt>
                <c:pt idx="1">
                  <c:v>25.146198830409354</c:v>
                </c:pt>
              </c:numCache>
            </c:numRef>
          </c:val>
        </c:ser>
        <c:ser>
          <c:idx val="2"/>
          <c:order val="1"/>
          <c:tx>
            <c:v>Lit below threshold</c:v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val>
            <c:numRef>
              <c:f>('Lit summary'!$L$3,'Lit summary'!$L$7)</c:f>
              <c:numCache>
                <c:formatCode>General</c:formatCode>
                <c:ptCount val="2"/>
                <c:pt idx="0">
                  <c:v>14.878048780487806</c:v>
                </c:pt>
                <c:pt idx="1">
                  <c:v>20.732984293193716</c:v>
                </c:pt>
              </c:numCache>
            </c:numRef>
          </c:val>
        </c:ser>
        <c:ser>
          <c:idx val="1"/>
          <c:order val="2"/>
          <c:tx>
            <c:v>Model &gt;threshold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([1]Sheet5!$S$4,[1]Sheet5!$S$8)</c:f>
              <c:numCache>
                <c:formatCode>General</c:formatCode>
                <c:ptCount val="2"/>
                <c:pt idx="0">
                  <c:v>45.544554455445549</c:v>
                </c:pt>
                <c:pt idx="1">
                  <c:v>66.666666666666657</c:v>
                </c:pt>
              </c:numCache>
            </c:numRef>
          </c:val>
        </c:ser>
        <c:ser>
          <c:idx val="3"/>
          <c:order val="3"/>
          <c:tx>
            <c:v>Lit above threshold</c:v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val>
            <c:numRef>
              <c:f>('Lit summary'!$L$4,'Lit summary'!$L$8)</c:f>
              <c:numCache>
                <c:formatCode>General</c:formatCode>
                <c:ptCount val="2"/>
                <c:pt idx="0">
                  <c:v>28.495575221238937</c:v>
                </c:pt>
                <c:pt idx="1">
                  <c:v>37.802607076350093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980632"/>
        <c:axId val="265983376"/>
      </c:barChart>
      <c:catAx>
        <c:axId val="26598063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83376"/>
        <c:crosses val="autoZero"/>
        <c:auto val="1"/>
        <c:lblAlgn val="ctr"/>
        <c:lblOffset val="100"/>
        <c:noMultiLvlLbl val="0"/>
      </c:catAx>
      <c:valAx>
        <c:axId val="265983376"/>
        <c:scaling>
          <c:orientation val="minMax"/>
          <c:max val="1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80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Responders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probability!$AG$8:$AG$22</c:f>
              <c:numCache>
                <c:formatCode>General</c:formatCode>
                <c:ptCount val="15"/>
                <c:pt idx="0">
                  <c:v>-2.3089999999999916E-5</c:v>
                </c:pt>
                <c:pt idx="1">
                  <c:v>1.2014000000000122E-4</c:v>
                </c:pt>
                <c:pt idx="2">
                  <c:v>1.789900000000004E-4</c:v>
                </c:pt>
                <c:pt idx="3">
                  <c:v>2.3879199999999982E-3</c:v>
                </c:pt>
                <c:pt idx="4">
                  <c:v>3.8699930000000004E-3</c:v>
                </c:pt>
                <c:pt idx="5">
                  <c:v>4.1373399999999963E-3</c:v>
                </c:pt>
                <c:pt idx="6">
                  <c:v>4.7174399999999998E-3</c:v>
                </c:pt>
                <c:pt idx="7">
                  <c:v>8.7735E-3</c:v>
                </c:pt>
                <c:pt idx="8">
                  <c:v>1.2575147000000002E-2</c:v>
                </c:pt>
                <c:pt idx="9">
                  <c:v>1.4357060000000005E-2</c:v>
                </c:pt>
                <c:pt idx="10">
                  <c:v>1.6298500000000007E-2</c:v>
                </c:pt>
                <c:pt idx="11">
                  <c:v>2.3992799999999995E-2</c:v>
                </c:pt>
                <c:pt idx="12">
                  <c:v>2.4502719999999999E-2</c:v>
                </c:pt>
                <c:pt idx="13">
                  <c:v>2.8739699999999993E-2</c:v>
                </c:pt>
                <c:pt idx="14">
                  <c:v>3.8469620000000003E-2</c:v>
                </c:pt>
              </c:numCache>
            </c:numRef>
          </c:xVal>
          <c:yVal>
            <c:numRef>
              <c:f>probability!$AK$8:$AK$22</c:f>
              <c:numCache>
                <c:formatCode>General</c:formatCode>
                <c:ptCount val="15"/>
                <c:pt idx="0">
                  <c:v>1</c:v>
                </c:pt>
                <c:pt idx="1">
                  <c:v>0.93333333333333335</c:v>
                </c:pt>
                <c:pt idx="2">
                  <c:v>0.8666666666666667</c:v>
                </c:pt>
                <c:pt idx="3">
                  <c:v>0.8</c:v>
                </c:pt>
                <c:pt idx="4">
                  <c:v>0.73333333333333328</c:v>
                </c:pt>
                <c:pt idx="5">
                  <c:v>0.66666666666666663</c:v>
                </c:pt>
                <c:pt idx="6">
                  <c:v>0.6</c:v>
                </c:pt>
                <c:pt idx="7">
                  <c:v>0.53333333333333333</c:v>
                </c:pt>
                <c:pt idx="8">
                  <c:v>0.46666666666666667</c:v>
                </c:pt>
                <c:pt idx="9">
                  <c:v>0.4</c:v>
                </c:pt>
                <c:pt idx="10">
                  <c:v>0.33333333333333331</c:v>
                </c:pt>
                <c:pt idx="11">
                  <c:v>0.26666666666666666</c:v>
                </c:pt>
                <c:pt idx="12">
                  <c:v>0.2</c:v>
                </c:pt>
                <c:pt idx="13">
                  <c:v>0.13333333333333333</c:v>
                </c:pt>
                <c:pt idx="14">
                  <c:v>6.6666666666666666E-2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03-4A18-9A30-1937FC575E81}"/>
            </c:ext>
          </c:extLst>
        </c:ser>
        <c:ser>
          <c:idx val="1"/>
          <c:order val="1"/>
          <c:tx>
            <c:v>Nonresponders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probability!$AG$23:$AG$94</c:f>
              <c:numCache>
                <c:formatCode>General</c:formatCode>
                <c:ptCount val="72"/>
                <c:pt idx="0">
                  <c:v>-6.6397299999999992E-2</c:v>
                </c:pt>
                <c:pt idx="1">
                  <c:v>-4.5474479999999998E-2</c:v>
                </c:pt>
                <c:pt idx="2">
                  <c:v>-4.3174499999999998E-2</c:v>
                </c:pt>
                <c:pt idx="3">
                  <c:v>-2.7203140000000001E-2</c:v>
                </c:pt>
                <c:pt idx="4">
                  <c:v>-1.5952899999999999E-2</c:v>
                </c:pt>
                <c:pt idx="5">
                  <c:v>-1.2723450000000001E-2</c:v>
                </c:pt>
                <c:pt idx="6">
                  <c:v>-1.1506149385633671E-2</c:v>
                </c:pt>
                <c:pt idx="7">
                  <c:v>-9.8858999999999995E-3</c:v>
                </c:pt>
                <c:pt idx="8">
                  <c:v>-8.2678999999999999E-3</c:v>
                </c:pt>
                <c:pt idx="9">
                  <c:v>-8.2310000000000022E-3</c:v>
                </c:pt>
                <c:pt idx="10">
                  <c:v>-8.1979200000000026E-3</c:v>
                </c:pt>
                <c:pt idx="11">
                  <c:v>-6.7008000000000068E-3</c:v>
                </c:pt>
                <c:pt idx="12">
                  <c:v>-6.6904799999999987E-3</c:v>
                </c:pt>
                <c:pt idx="13">
                  <c:v>-6.1958999999999998E-3</c:v>
                </c:pt>
                <c:pt idx="14">
                  <c:v>-6.1850000000000013E-3</c:v>
                </c:pt>
                <c:pt idx="15">
                  <c:v>-6.1446200000000034E-3</c:v>
                </c:pt>
                <c:pt idx="16">
                  <c:v>-6.0059200000000014E-3</c:v>
                </c:pt>
                <c:pt idx="17">
                  <c:v>-5.9307999999999982E-3</c:v>
                </c:pt>
                <c:pt idx="18">
                  <c:v>-5.8783540000000006E-3</c:v>
                </c:pt>
                <c:pt idx="19">
                  <c:v>-5.8149999999999973E-3</c:v>
                </c:pt>
                <c:pt idx="20">
                  <c:v>-5.5128699999999978E-3</c:v>
                </c:pt>
                <c:pt idx="21">
                  <c:v>-5.4519293999999996E-3</c:v>
                </c:pt>
                <c:pt idx="22">
                  <c:v>-5.4033199999999997E-3</c:v>
                </c:pt>
                <c:pt idx="23">
                  <c:v>-5.2873400000000006E-3</c:v>
                </c:pt>
                <c:pt idx="24">
                  <c:v>-4.5489399999999996E-3</c:v>
                </c:pt>
                <c:pt idx="25">
                  <c:v>-4.0299800000000007E-3</c:v>
                </c:pt>
                <c:pt idx="26">
                  <c:v>-3.9143999999999993E-3</c:v>
                </c:pt>
                <c:pt idx="27">
                  <c:v>-3.8483300000000022E-3</c:v>
                </c:pt>
                <c:pt idx="28">
                  <c:v>-3.8235000000000005E-3</c:v>
                </c:pt>
                <c:pt idx="29">
                  <c:v>-3.7983800000000005E-3</c:v>
                </c:pt>
                <c:pt idx="30">
                  <c:v>-3.7939400000000009E-3</c:v>
                </c:pt>
                <c:pt idx="31">
                  <c:v>-3.5169699999999995E-3</c:v>
                </c:pt>
                <c:pt idx="32">
                  <c:v>-3.4643469999999996E-3</c:v>
                </c:pt>
                <c:pt idx="33">
                  <c:v>-3.2355999999999982E-3</c:v>
                </c:pt>
                <c:pt idx="34">
                  <c:v>-2.9100060000000001E-3</c:v>
                </c:pt>
                <c:pt idx="35">
                  <c:v>-2.7006999999999986E-3</c:v>
                </c:pt>
                <c:pt idx="36">
                  <c:v>-2.5158999999999945E-3</c:v>
                </c:pt>
                <c:pt idx="37">
                  <c:v>-2.3568899999999991E-3</c:v>
                </c:pt>
                <c:pt idx="38">
                  <c:v>-2.0140889999999984E-3</c:v>
                </c:pt>
                <c:pt idx="39">
                  <c:v>-1.9572999999999952E-3</c:v>
                </c:pt>
                <c:pt idx="40">
                  <c:v>-1.8160999999999976E-3</c:v>
                </c:pt>
                <c:pt idx="41">
                  <c:v>-1.7289939999999993E-3</c:v>
                </c:pt>
                <c:pt idx="42">
                  <c:v>-1.7118000000000029E-3</c:v>
                </c:pt>
                <c:pt idx="43">
                  <c:v>-1.4736699999999964E-3</c:v>
                </c:pt>
                <c:pt idx="44">
                  <c:v>-1.3436299999999993E-3</c:v>
                </c:pt>
                <c:pt idx="45">
                  <c:v>-1.326982E-3</c:v>
                </c:pt>
                <c:pt idx="46">
                  <c:v>-1.2567900000000011E-3</c:v>
                </c:pt>
                <c:pt idx="47">
                  <c:v>-1.1294999999999994E-3</c:v>
                </c:pt>
                <c:pt idx="48">
                  <c:v>-9.880999999999987E-4</c:v>
                </c:pt>
                <c:pt idx="49">
                  <c:v>-9.8804999999999987E-4</c:v>
                </c:pt>
                <c:pt idx="50">
                  <c:v>-9.2654499999999737E-4</c:v>
                </c:pt>
                <c:pt idx="51">
                  <c:v>-8.0587300000000035E-4</c:v>
                </c:pt>
                <c:pt idx="52">
                  <c:v>-7.4857000000000049E-4</c:v>
                </c:pt>
                <c:pt idx="53">
                  <c:v>-6.610800000000003E-4</c:v>
                </c:pt>
                <c:pt idx="54">
                  <c:v>-6.420962656323928E-4</c:v>
                </c:pt>
                <c:pt idx="55">
                  <c:v>-6.2400000000000302E-4</c:v>
                </c:pt>
                <c:pt idx="56">
                  <c:v>-5.3711999999999944E-4</c:v>
                </c:pt>
                <c:pt idx="57">
                  <c:v>-5.2667999999999986E-4</c:v>
                </c:pt>
                <c:pt idx="58">
                  <c:v>-3.9214700000000013E-4</c:v>
                </c:pt>
                <c:pt idx="59">
                  <c:v>-2.7970000000000078E-4</c:v>
                </c:pt>
                <c:pt idx="60">
                  <c:v>-2.4612000000000071E-4</c:v>
                </c:pt>
                <c:pt idx="61">
                  <c:v>-1.7874000000000015E-4</c:v>
                </c:pt>
                <c:pt idx="62">
                  <c:v>-2.4590000000000007E-5</c:v>
                </c:pt>
                <c:pt idx="63">
                  <c:v>1.6247000000000483E-5</c:v>
                </c:pt>
                <c:pt idx="64">
                  <c:v>1.9771999999999975E-4</c:v>
                </c:pt>
                <c:pt idx="65">
                  <c:v>5.7502000000000031E-4</c:v>
                </c:pt>
                <c:pt idx="66">
                  <c:v>1.2008499999999998E-3</c:v>
                </c:pt>
                <c:pt idx="67">
                  <c:v>1.3473000000000005E-3</c:v>
                </c:pt>
                <c:pt idx="68">
                  <c:v>1.5479100000000004E-3</c:v>
                </c:pt>
                <c:pt idx="69">
                  <c:v>2.1877899999999994E-3</c:v>
                </c:pt>
                <c:pt idx="70">
                  <c:v>4.9135000000000003E-3</c:v>
                </c:pt>
                <c:pt idx="71">
                  <c:v>1.1701000000000001E-2</c:v>
                </c:pt>
              </c:numCache>
            </c:numRef>
          </c:xVal>
          <c:yVal>
            <c:numRef>
              <c:f>probability!$AK$23:$AK$94</c:f>
              <c:numCache>
                <c:formatCode>General</c:formatCode>
                <c:ptCount val="72"/>
                <c:pt idx="0">
                  <c:v>1</c:v>
                </c:pt>
                <c:pt idx="1">
                  <c:v>0.98611111111111116</c:v>
                </c:pt>
                <c:pt idx="2">
                  <c:v>0.97222222222222221</c:v>
                </c:pt>
                <c:pt idx="3">
                  <c:v>0.95833333333333337</c:v>
                </c:pt>
                <c:pt idx="4">
                  <c:v>0.94444444444444442</c:v>
                </c:pt>
                <c:pt idx="5">
                  <c:v>0.93055555555555558</c:v>
                </c:pt>
                <c:pt idx="6">
                  <c:v>0.91666666666666663</c:v>
                </c:pt>
                <c:pt idx="7">
                  <c:v>0.90277777777777779</c:v>
                </c:pt>
                <c:pt idx="8">
                  <c:v>0.88888888888888884</c:v>
                </c:pt>
                <c:pt idx="9">
                  <c:v>0.875</c:v>
                </c:pt>
                <c:pt idx="10">
                  <c:v>0.86111111111111116</c:v>
                </c:pt>
                <c:pt idx="11">
                  <c:v>0.84722222222222221</c:v>
                </c:pt>
                <c:pt idx="12">
                  <c:v>0.83333333333333337</c:v>
                </c:pt>
                <c:pt idx="13">
                  <c:v>0.81944444444444442</c:v>
                </c:pt>
                <c:pt idx="14">
                  <c:v>0.80555555555555558</c:v>
                </c:pt>
                <c:pt idx="15">
                  <c:v>0.79166666666666663</c:v>
                </c:pt>
                <c:pt idx="16">
                  <c:v>0.77777777777777779</c:v>
                </c:pt>
                <c:pt idx="17">
                  <c:v>0.76388888888888884</c:v>
                </c:pt>
                <c:pt idx="18">
                  <c:v>0.75</c:v>
                </c:pt>
                <c:pt idx="19">
                  <c:v>0.73611111111111116</c:v>
                </c:pt>
                <c:pt idx="20">
                  <c:v>0.72222222222222221</c:v>
                </c:pt>
                <c:pt idx="21">
                  <c:v>0.70833333333333337</c:v>
                </c:pt>
                <c:pt idx="22">
                  <c:v>0.69444444444444442</c:v>
                </c:pt>
                <c:pt idx="23">
                  <c:v>0.68055555555555558</c:v>
                </c:pt>
                <c:pt idx="24">
                  <c:v>0.66666666666666663</c:v>
                </c:pt>
                <c:pt idx="25">
                  <c:v>0.65277777777777779</c:v>
                </c:pt>
                <c:pt idx="26">
                  <c:v>0.63888888888888884</c:v>
                </c:pt>
                <c:pt idx="27">
                  <c:v>0.625</c:v>
                </c:pt>
                <c:pt idx="28">
                  <c:v>0.61111111111111116</c:v>
                </c:pt>
                <c:pt idx="29">
                  <c:v>0.59722222222222221</c:v>
                </c:pt>
                <c:pt idx="30">
                  <c:v>0.58333333333333337</c:v>
                </c:pt>
                <c:pt idx="31">
                  <c:v>0.56944444444444442</c:v>
                </c:pt>
                <c:pt idx="32">
                  <c:v>0.55555555555555558</c:v>
                </c:pt>
                <c:pt idx="33">
                  <c:v>0.54166666666666663</c:v>
                </c:pt>
                <c:pt idx="34">
                  <c:v>0.52777777777777779</c:v>
                </c:pt>
                <c:pt idx="35">
                  <c:v>0.51388888888888884</c:v>
                </c:pt>
                <c:pt idx="36">
                  <c:v>0.5</c:v>
                </c:pt>
                <c:pt idx="37">
                  <c:v>0.4861111111111111</c:v>
                </c:pt>
                <c:pt idx="38">
                  <c:v>0.47222222222222221</c:v>
                </c:pt>
                <c:pt idx="39">
                  <c:v>0.45833333333333331</c:v>
                </c:pt>
                <c:pt idx="40">
                  <c:v>0.44444444444444442</c:v>
                </c:pt>
                <c:pt idx="41">
                  <c:v>0.43055555555555558</c:v>
                </c:pt>
                <c:pt idx="42">
                  <c:v>0.41666666666666669</c:v>
                </c:pt>
                <c:pt idx="43">
                  <c:v>0.40277777777777779</c:v>
                </c:pt>
                <c:pt idx="44">
                  <c:v>0.3888888888888889</c:v>
                </c:pt>
                <c:pt idx="45">
                  <c:v>0.375</c:v>
                </c:pt>
                <c:pt idx="46">
                  <c:v>0.3611111111111111</c:v>
                </c:pt>
                <c:pt idx="47">
                  <c:v>0.34722222222222221</c:v>
                </c:pt>
                <c:pt idx="48">
                  <c:v>0.33333333333333331</c:v>
                </c:pt>
                <c:pt idx="49">
                  <c:v>0.31944444444444442</c:v>
                </c:pt>
                <c:pt idx="50">
                  <c:v>0.30555555555555558</c:v>
                </c:pt>
                <c:pt idx="51">
                  <c:v>0.29166666666666669</c:v>
                </c:pt>
                <c:pt idx="52">
                  <c:v>0.27777777777777779</c:v>
                </c:pt>
                <c:pt idx="53">
                  <c:v>0.2638888888888889</c:v>
                </c:pt>
                <c:pt idx="54">
                  <c:v>0.25</c:v>
                </c:pt>
                <c:pt idx="55">
                  <c:v>0.2361111111111111</c:v>
                </c:pt>
                <c:pt idx="56">
                  <c:v>0.22222222222222221</c:v>
                </c:pt>
                <c:pt idx="57">
                  <c:v>0.20833333333333334</c:v>
                </c:pt>
                <c:pt idx="58">
                  <c:v>0.19444444444444445</c:v>
                </c:pt>
                <c:pt idx="59">
                  <c:v>0.18055555555555555</c:v>
                </c:pt>
                <c:pt idx="60">
                  <c:v>0.16666666666666666</c:v>
                </c:pt>
                <c:pt idx="61">
                  <c:v>0.15277777777777779</c:v>
                </c:pt>
                <c:pt idx="62">
                  <c:v>0.1388888888888889</c:v>
                </c:pt>
                <c:pt idx="63">
                  <c:v>0.125</c:v>
                </c:pt>
                <c:pt idx="64">
                  <c:v>0.1111111111111111</c:v>
                </c:pt>
                <c:pt idx="65">
                  <c:v>9.7222222222222224E-2</c:v>
                </c:pt>
                <c:pt idx="66">
                  <c:v>8.3333333333333329E-2</c:v>
                </c:pt>
                <c:pt idx="67">
                  <c:v>6.9444444444444448E-2</c:v>
                </c:pt>
                <c:pt idx="68">
                  <c:v>5.5555555555555552E-2</c:v>
                </c:pt>
                <c:pt idx="69">
                  <c:v>4.1666666666666664E-2</c:v>
                </c:pt>
                <c:pt idx="70">
                  <c:v>2.7777777777777776E-2</c:v>
                </c:pt>
                <c:pt idx="71">
                  <c:v>1.3888888888888888E-2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03-4A18-9A30-1937FC575E81}"/>
            </c:ext>
          </c:extLst>
        </c:ser>
        <c:ser>
          <c:idx val="3"/>
          <c:order val="2"/>
          <c:tx>
            <c:v>Pseudo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probability!$AG$2:$AG$7</c:f>
              <c:numCache>
                <c:formatCode>General</c:formatCode>
                <c:ptCount val="6"/>
                <c:pt idx="0">
                  <c:v>1.4658339999999999E-2</c:v>
                </c:pt>
                <c:pt idx="1">
                  <c:v>1.7037699999999999E-2</c:v>
                </c:pt>
                <c:pt idx="2">
                  <c:v>3.42569E-2</c:v>
                </c:pt>
                <c:pt idx="3">
                  <c:v>4.9601300000000001E-2</c:v>
                </c:pt>
                <c:pt idx="4">
                  <c:v>5.5044817000000003E-2</c:v>
                </c:pt>
                <c:pt idx="5">
                  <c:v>6.2108690000000008E-2</c:v>
                </c:pt>
              </c:numCache>
            </c:numRef>
          </c:xVal>
          <c:yVal>
            <c:numRef>
              <c:f>probability!$AK$2:$AK$7</c:f>
              <c:numCache>
                <c:formatCode>General</c:formatCode>
                <c:ptCount val="6"/>
                <c:pt idx="0">
                  <c:v>1</c:v>
                </c:pt>
                <c:pt idx="1">
                  <c:v>0.83333333333333337</c:v>
                </c:pt>
                <c:pt idx="2">
                  <c:v>0.66666666666666663</c:v>
                </c:pt>
                <c:pt idx="3">
                  <c:v>0.5</c:v>
                </c:pt>
                <c:pt idx="4">
                  <c:v>0.33333333333333331</c:v>
                </c:pt>
                <c:pt idx="5">
                  <c:v>0.16666666666666666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03-4A18-9A30-1937FC575E81}"/>
            </c:ext>
          </c:extLst>
        </c:ser>
        <c:ser>
          <c:idx val="2"/>
          <c:order val="3"/>
          <c:tx>
            <c:v>cutoff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probability!$AI$98:$AI$103</c:f>
              <c:numCache>
                <c:formatCode>General</c:formatCode>
                <c:ptCount val="6"/>
                <c:pt idx="0">
                  <c:v>1.4500000000000001E-2</c:v>
                </c:pt>
                <c:pt idx="1">
                  <c:v>1.4500000000000001E-2</c:v>
                </c:pt>
                <c:pt idx="2">
                  <c:v>1.4500000000000001E-2</c:v>
                </c:pt>
                <c:pt idx="3">
                  <c:v>1.4500000000000001E-2</c:v>
                </c:pt>
                <c:pt idx="4">
                  <c:v>1.4500000000000001E-2</c:v>
                </c:pt>
                <c:pt idx="5">
                  <c:v>1.4500000000000001E-2</c:v>
                </c:pt>
              </c:numCache>
            </c:numRef>
          </c:xVal>
          <c:yVal>
            <c:numRef>
              <c:f>probability!$AJ$98:$AJ$103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203-4A18-9A30-1937FC575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091552"/>
        <c:axId val="318097432"/>
      </c:scatterChart>
      <c:valAx>
        <c:axId val="31809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l-GR" dirty="0"/>
                  <a:t>Δ</a:t>
                </a:r>
                <a:r>
                  <a:rPr lang="el-GR" i="1" dirty="0"/>
                  <a:t>μ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l-GR" i="1" dirty="0" smtClean="0"/>
                  <a:t>μ</a:t>
                </a:r>
                <a:r>
                  <a:rPr lang="el-GR" dirty="0" smtClean="0"/>
                  <a:t>–</a:t>
                </a:r>
                <a:r>
                  <a:rPr lang="el-GR" i="1" dirty="0" smtClean="0"/>
                  <a:t>μ</a:t>
                </a:r>
                <a:r>
                  <a:rPr lang="en-US" baseline="-25000" dirty="0" smtClean="0"/>
                  <a:t>1</a:t>
                </a:r>
                <a:r>
                  <a:rPr lang="en-US" baseline="0" dirty="0" smtClean="0"/>
                  <a:t>= </a:t>
                </a:r>
                <a:r>
                  <a:rPr lang="el-GR" sz="2400" b="0" i="1" u="none" strike="noStrike" baseline="0" dirty="0" smtClean="0">
                    <a:effectLst/>
                  </a:rPr>
                  <a:t>μ</a:t>
                </a:r>
                <a:r>
                  <a:rPr lang="el-GR" sz="2400" b="0" i="0" u="none" strike="noStrike" baseline="0" dirty="0" smtClean="0">
                    <a:effectLst/>
                  </a:rPr>
                  <a:t>–</a:t>
                </a:r>
                <a:r>
                  <a:rPr lang="en-US" sz="2400" b="0" i="0" u="none" strike="noStrike" baseline="0" dirty="0" smtClean="0">
                    <a:effectLst/>
                  </a:rPr>
                  <a:t>(</a:t>
                </a:r>
                <a:r>
                  <a:rPr lang="el-GR" sz="2400" b="0" i="1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b="0" i="0" u="none" strike="noStrike" baseline="-250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0" i="0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l-GR" sz="2400" b="0" i="1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b="0" i="0" u="none" strike="noStrike" baseline="-250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0" i="0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8097432"/>
        <c:crosses val="autoZero"/>
        <c:crossBetween val="midCat"/>
      </c:valAx>
      <c:valAx>
        <c:axId val="318097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Probability of Response (%)</a:t>
                </a:r>
              </a:p>
            </c:rich>
          </c:tx>
          <c:layout>
            <c:manualLayout>
              <c:xMode val="edge"/>
              <c:yMode val="edge"/>
              <c:x val="1.02499542433681E-2"/>
              <c:y val="5.8428620715753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8091552"/>
        <c:crossesAt val="-0.1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60898-CFBB-4AB0-9D49-49FD5A8AAEB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146A-FD47-4B5B-BEC8-012145F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146A-FD47-4B5B-BEC8-012145F61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than 5 seconds</a:t>
            </a:r>
            <a:r>
              <a:rPr lang="en-US" baseline="0" dirty="0" smtClean="0"/>
              <a:t>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146A-FD47-4B5B-BEC8-012145F61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err="1" smtClean="0"/>
              <a:t>estiamge</a:t>
            </a:r>
            <a:r>
              <a:rPr lang="en-US" dirty="0" smtClean="0"/>
              <a:t> </a:t>
            </a:r>
            <a:r>
              <a:rPr lang="en-US" baseline="0" dirty="0" err="1" smtClean="0"/>
              <a:t>sigma_binding</a:t>
            </a:r>
            <a:r>
              <a:rPr lang="en-US" baseline="0" dirty="0" smtClean="0"/>
              <a:t> by PD-L1 staining: more receptors, more binding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146A-FD47-4B5B-BEC8-012145F61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Survival data is unknown in the literature-derived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146A-FD47-4B5B-BEC8-012145F61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3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813235"/>
            <a:ext cx="12192000" cy="3081867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1725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1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55" y="5521872"/>
            <a:ext cx="2514180" cy="7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68174" y="1963090"/>
            <a:ext cx="11096959" cy="135421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64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Insert Title of PPT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68174" y="3328447"/>
            <a:ext cx="11097681" cy="5192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3733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/>
              <a:t>Click to Insert Presenter’s Name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5332081" y="4008619"/>
            <a:ext cx="6333776" cy="64346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2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2pPr>
            <a:lvl3pPr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3pPr>
            <a:lvl4pPr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21980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977289"/>
            <a:ext cx="12192000" cy="2875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49207"/>
            <a:ext cx="4876800" cy="14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813235"/>
            <a:ext cx="12192000" cy="3081867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1725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55" y="5521872"/>
            <a:ext cx="2514180" cy="7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68174" y="1963090"/>
            <a:ext cx="11096959" cy="135421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64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Insert Title of PPT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68174" y="3328447"/>
            <a:ext cx="11097681" cy="5192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3733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/>
              <a:t>Click to Insert Presenter’s Name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5332081" y="4008619"/>
            <a:ext cx="6333776" cy="64346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2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2pPr>
            <a:lvl3pPr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3pPr>
            <a:lvl4pPr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67">
                <a:solidFill>
                  <a:srgbClr val="95B3D7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221833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/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944A-7182-2740-AB46-1BA98C6877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6118" y="1363646"/>
            <a:ext cx="11542183" cy="4694255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7219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235" y="66839"/>
            <a:ext cx="7553329" cy="667440"/>
          </a:xfrm>
          <a:prstGeom prst="rect">
            <a:avLst/>
          </a:prstGeom>
        </p:spPr>
        <p:txBody>
          <a:bodyPr anchor="b" anchorCtr="0"/>
          <a:lstStyle>
            <a:lvl1pPr algn="l"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Line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70F-21E2-1A44-9377-13DF4CB57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30"/>
          <p:cNvSpPr>
            <a:spLocks noGrp="1"/>
          </p:cNvSpPr>
          <p:nvPr>
            <p:ph sz="quarter" idx="13" hasCustomPrompt="1"/>
          </p:nvPr>
        </p:nvSpPr>
        <p:spPr>
          <a:xfrm>
            <a:off x="267374" y="678579"/>
            <a:ext cx="7553329" cy="366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None/>
              <a:defRPr sz="1867" baseline="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insert a subtitle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6118" y="1363646"/>
            <a:ext cx="11542183" cy="4694255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582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325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36009"/>
            <a:ext cx="12192000" cy="4110624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55" y="5599852"/>
            <a:ext cx="2514180" cy="7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>
            <a:off x="568174" y="1036010"/>
            <a:ext cx="11096959" cy="386554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64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4024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DD65-0315-3D4E-8F6A-C2933BE6C5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6119" y="1363646"/>
            <a:ext cx="5665141" cy="4694255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37200" y="1363646"/>
            <a:ext cx="5660705" cy="4694255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3D4C513-697D-CC4F-9FF3-8F05B992A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369439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r Two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633C-D28C-A845-896F-49A3166D2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B3B8BF3-B98F-4E42-9033-550A5A02B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175675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&amp;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944A-7182-2740-AB46-1BA98C6877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6235" y="66839"/>
            <a:ext cx="7553329" cy="667440"/>
          </a:xfrm>
          <a:prstGeom prst="rect">
            <a:avLst/>
          </a:prstGeom>
        </p:spPr>
        <p:txBody>
          <a:bodyPr anchor="b" anchorCtr="0"/>
          <a:lstStyle>
            <a:lvl1pPr algn="l"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Line Title</a:t>
            </a:r>
          </a:p>
        </p:txBody>
      </p:sp>
      <p:sp>
        <p:nvSpPr>
          <p:cNvPr id="5" name="Content Placeholder 30"/>
          <p:cNvSpPr>
            <a:spLocks noGrp="1"/>
          </p:cNvSpPr>
          <p:nvPr>
            <p:ph sz="quarter" idx="13" hasCustomPrompt="1"/>
          </p:nvPr>
        </p:nvSpPr>
        <p:spPr>
          <a:xfrm>
            <a:off x="267374" y="678579"/>
            <a:ext cx="7553329" cy="366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None/>
              <a:defRPr sz="1867" baseline="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333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insert a subtitle</a:t>
            </a:r>
          </a:p>
        </p:txBody>
      </p:sp>
    </p:spTree>
    <p:extLst>
      <p:ext uri="{BB962C8B-B14F-4D97-AF65-F5344CB8AC3E}">
        <p14:creationId xmlns:p14="http://schemas.microsoft.com/office/powerpoint/2010/main" val="284246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59099"/>
            <a:ext cx="12192000" cy="56989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3733" i="1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C428-166A-1343-8159-716EF29B9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D34306-7ADB-0843-8954-E6ABDEF2C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223292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944A-7182-2740-AB46-1BA98C6877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256118" y="1454151"/>
            <a:ext cx="11542183" cy="4648200"/>
          </a:xfrm>
          <a:prstGeom prst="rect">
            <a:avLst/>
          </a:prstGeom>
          <a:ln>
            <a:noFill/>
          </a:ln>
          <a:effectLst/>
        </p:spPr>
        <p:txBody>
          <a:bodyPr vert="horz"/>
          <a:lstStyle>
            <a:lvl1pPr marL="0" indent="0" algn="ctr">
              <a:buNone/>
              <a:defRPr i="1" baseline="0">
                <a:ln>
                  <a:noFill/>
                </a:ln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48F1B36-7303-7F4F-92FA-D96B0D5D8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230982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944A-7182-2740-AB46-1BA98C6877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5966721" y="1363646"/>
            <a:ext cx="5831579" cy="4738705"/>
          </a:xfrm>
          <a:prstGeom prst="rect">
            <a:avLst/>
          </a:prstGeom>
          <a:ln>
            <a:noFill/>
          </a:ln>
          <a:effectLst/>
        </p:spPr>
        <p:txBody>
          <a:bodyPr vert="horz"/>
          <a:lstStyle>
            <a:lvl1pPr marL="0" indent="0" algn="ctr">
              <a:buNone/>
              <a:defRPr i="1" baseline="0">
                <a:ln>
                  <a:noFill/>
                </a:ln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6119" y="1363646"/>
            <a:ext cx="5403743" cy="4738705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E04864-693F-3246-A5F8-2D10C581E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229874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944A-7182-2740-AB46-1BA98C6877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256118" y="1534101"/>
            <a:ext cx="11542183" cy="45110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i="1" baseline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7D16BCA-F494-1F42-BBDF-33587CA95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235" y="93342"/>
            <a:ext cx="7553329" cy="99145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0000"/>
              </a:lnSpc>
              <a:defRPr sz="4267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Insert a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</p:spTree>
    <p:extLst>
      <p:ext uri="{BB962C8B-B14F-4D97-AF65-F5344CB8AC3E}">
        <p14:creationId xmlns:p14="http://schemas.microsoft.com/office/powerpoint/2010/main" val="1165350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DD1E-B802-D74A-B01B-88120A20A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977289"/>
            <a:ext cx="12192000" cy="2875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49207"/>
            <a:ext cx="4876800" cy="14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7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4112-56CC-424A-A67E-89DC283E70D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7EC4-1EC2-4948-94E2-9C72BFEA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0760" y="6356351"/>
            <a:ext cx="31271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33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3613944A-7182-2740-AB46-1BA98C687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56034" y="0"/>
            <a:ext cx="4135967" cy="115824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" y="3"/>
            <a:ext cx="8056033" cy="115824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241305"/>
            <a:ext cx="2345267" cy="6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4" y="2109394"/>
            <a:ext cx="11096959" cy="1354217"/>
          </a:xfrm>
        </p:spPr>
        <p:txBody>
          <a:bodyPr/>
          <a:lstStyle/>
          <a:p>
            <a:pPr algn="l"/>
            <a:r>
              <a:rPr lang="en-US" sz="4400" dirty="0" smtClean="0"/>
              <a:t>Interfacing Mathematics and Medicine: </a:t>
            </a:r>
            <a:r>
              <a:rPr lang="en-US" sz="4400" dirty="0"/>
              <a:t>Predicting Cancer Patient </a:t>
            </a:r>
            <a:r>
              <a:rPr lang="en-US" sz="4400" dirty="0" smtClean="0"/>
              <a:t>Response to Checkpoint Inhibitor Immunotherapy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8174" y="3721639"/>
            <a:ext cx="11097681" cy="519280"/>
          </a:xfrm>
        </p:spPr>
        <p:txBody>
          <a:bodyPr/>
          <a:lstStyle/>
          <a:p>
            <a:r>
              <a:rPr lang="en-US" dirty="0" smtClean="0"/>
              <a:t>Joseph D. Butner, PhD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2081" y="4401811"/>
            <a:ext cx="6333776" cy="643467"/>
          </a:xfrm>
        </p:spPr>
        <p:txBody>
          <a:bodyPr/>
          <a:lstStyle/>
          <a:p>
            <a:r>
              <a:rPr lang="en-US" smtClean="0"/>
              <a:t>October 14,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H="1" flipV="1">
            <a:off x="4373765" y="1827337"/>
            <a:ext cx="1783311" cy="1244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Implementation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58136" y="6299948"/>
            <a:ext cx="3127145" cy="366183"/>
          </a:xfrm>
        </p:spPr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Adding clinical value using only standard-of-care CT measurements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6200000">
            <a:off x="7136886" y="1962918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5759" t="27778" r="44190" b="32307"/>
          <a:stretch/>
        </p:blipFill>
        <p:spPr>
          <a:xfrm>
            <a:off x="6767465" y="2052431"/>
            <a:ext cx="1005338" cy="10019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77818" y="3176718"/>
            <a:ext cx="6802956" cy="346335"/>
          </a:xfrm>
          <a:prstGeom prst="rect">
            <a:avLst/>
          </a:prstGeom>
          <a:solidFill>
            <a:srgbClr val="DE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8550227" y="196291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50163" y="1754252"/>
            <a:ext cx="2731820" cy="156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   Checkpoint </a:t>
            </a:r>
            <a:r>
              <a:rPr lang="en-US" sz="1200" dirty="0"/>
              <a:t>Inhibitors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901055" y="1827336"/>
            <a:ext cx="210312" cy="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4952586" y="195729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6039651" y="195729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9038998" y="174126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1376" y="1167345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 or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follow-up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96" y="2044975"/>
            <a:ext cx="1010180" cy="10105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7" y="2044966"/>
            <a:ext cx="1010180" cy="10101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38943" y="312086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3" y="2044145"/>
            <a:ext cx="1010180" cy="101341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 flipV="1">
            <a:off x="4588077" y="2333860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98466" y="3120861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5853083" y="2393946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932977" y="1366553"/>
            <a:ext cx="971741" cy="467502"/>
            <a:chOff x="1823067" y="3475959"/>
            <a:chExt cx="971741" cy="467502"/>
          </a:xfrm>
        </p:grpSpPr>
        <p:cxnSp>
          <p:nvCxnSpPr>
            <p:cNvPr id="39" name="Straight Connector 38"/>
            <p:cNvCxnSpPr/>
            <p:nvPr/>
          </p:nvCxnSpPr>
          <p:spPr>
            <a:xfrm rot="16200000">
              <a:off x="2194406" y="3852021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823067" y="347595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Diagnosis</a:t>
              </a:r>
              <a:endPara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538941" y="312086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8363158" y="2373930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55333" y="1648060"/>
            <a:ext cx="175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Timeline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47245" y="2358875"/>
            <a:ext cx="1227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imaging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8584" y="3165795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parameter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7046213" y="2435481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16386" y="3120861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09443" y="1675330"/>
            <a:ext cx="149273" cy="39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829910">
            <a:off x="7735650" y="1795830"/>
            <a:ext cx="350786" cy="81582"/>
          </a:xfrm>
          <a:custGeom>
            <a:avLst/>
            <a:gdLst>
              <a:gd name="connsiteX0" fmla="*/ 1159669 w 2162652"/>
              <a:gd name="connsiteY0" fmla="*/ 204474 h 375519"/>
              <a:gd name="connsiteX1" fmla="*/ 576816 w 2162652"/>
              <a:gd name="connsiteY1" fmla="*/ 375278 h 375519"/>
              <a:gd name="connsiteX2" fmla="*/ 0 w 2162652"/>
              <a:gd name="connsiteY2" fmla="*/ 101198 h 375519"/>
              <a:gd name="connsiteX3" fmla="*/ 137160 w 2162652"/>
              <a:gd name="connsiteY3" fmla="*/ 101198 h 375519"/>
              <a:gd name="connsiteX4" fmla="*/ 589392 w 2162652"/>
              <a:gd name="connsiteY4" fmla="*/ 238308 h 375519"/>
              <a:gd name="connsiteX5" fmla="*/ 995691 w 2162652"/>
              <a:gd name="connsiteY5" fmla="*/ 174108 h 375519"/>
              <a:gd name="connsiteX6" fmla="*/ 2162652 w 2162652"/>
              <a:gd name="connsiteY6" fmla="*/ 274321 h 375519"/>
              <a:gd name="connsiteX7" fmla="*/ 2025492 w 2162652"/>
              <a:gd name="connsiteY7" fmla="*/ 274321 h 375519"/>
              <a:gd name="connsiteX8" fmla="*/ 1573260 w 2162652"/>
              <a:gd name="connsiteY8" fmla="*/ 137211 h 375519"/>
              <a:gd name="connsiteX9" fmla="*/ 1166961 w 2162652"/>
              <a:gd name="connsiteY9" fmla="*/ 201411 h 375519"/>
              <a:gd name="connsiteX10" fmla="*/ 1002983 w 2162652"/>
              <a:gd name="connsiteY10" fmla="*/ 171045 h 375519"/>
              <a:gd name="connsiteX11" fmla="*/ 1585836 w 2162652"/>
              <a:gd name="connsiteY11" fmla="*/ 241 h 375519"/>
              <a:gd name="connsiteX12" fmla="*/ 2162652 w 2162652"/>
              <a:gd name="connsiteY12" fmla="*/ 274321 h 37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652" h="375519">
                <a:moveTo>
                  <a:pt x="1159669" y="204474"/>
                </a:moveTo>
                <a:cubicBezTo>
                  <a:pt x="1063987" y="311768"/>
                  <a:pt x="830744" y="380120"/>
                  <a:pt x="576816" y="375278"/>
                </a:cubicBezTo>
                <a:cubicBezTo>
                  <a:pt x="254421" y="369131"/>
                  <a:pt x="0" y="248240"/>
                  <a:pt x="0" y="101198"/>
                </a:cubicBezTo>
                <a:lnTo>
                  <a:pt x="137160" y="101198"/>
                </a:lnTo>
                <a:cubicBezTo>
                  <a:pt x="137160" y="175503"/>
                  <a:pt x="337674" y="236295"/>
                  <a:pt x="589392" y="238308"/>
                </a:cubicBezTo>
                <a:cubicBezTo>
                  <a:pt x="753776" y="239622"/>
                  <a:pt x="908279" y="215209"/>
                  <a:pt x="995691" y="174108"/>
                </a:cubicBezTo>
                <a:close/>
                <a:moveTo>
                  <a:pt x="2162652" y="274321"/>
                </a:moveTo>
                <a:lnTo>
                  <a:pt x="2025492" y="274321"/>
                </a:lnTo>
                <a:cubicBezTo>
                  <a:pt x="2025492" y="200016"/>
                  <a:pt x="1824978" y="139224"/>
                  <a:pt x="1573260" y="137211"/>
                </a:cubicBezTo>
                <a:cubicBezTo>
                  <a:pt x="1408876" y="135897"/>
                  <a:pt x="1254373" y="160310"/>
                  <a:pt x="1166961" y="201411"/>
                </a:cubicBezTo>
                <a:lnTo>
                  <a:pt x="1002983" y="171045"/>
                </a:lnTo>
                <a:cubicBezTo>
                  <a:pt x="1098665" y="63751"/>
                  <a:pt x="1331908" y="-4601"/>
                  <a:pt x="1585836" y="241"/>
                </a:cubicBezTo>
                <a:cubicBezTo>
                  <a:pt x="1908231" y="6388"/>
                  <a:pt x="2162652" y="127279"/>
                  <a:pt x="2162652" y="2743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rot="16829910">
            <a:off x="7885626" y="1790060"/>
            <a:ext cx="350786" cy="81582"/>
          </a:xfrm>
          <a:custGeom>
            <a:avLst/>
            <a:gdLst>
              <a:gd name="connsiteX0" fmla="*/ 1159669 w 2162652"/>
              <a:gd name="connsiteY0" fmla="*/ 204474 h 375519"/>
              <a:gd name="connsiteX1" fmla="*/ 576816 w 2162652"/>
              <a:gd name="connsiteY1" fmla="*/ 375278 h 375519"/>
              <a:gd name="connsiteX2" fmla="*/ 0 w 2162652"/>
              <a:gd name="connsiteY2" fmla="*/ 101198 h 375519"/>
              <a:gd name="connsiteX3" fmla="*/ 137160 w 2162652"/>
              <a:gd name="connsiteY3" fmla="*/ 101198 h 375519"/>
              <a:gd name="connsiteX4" fmla="*/ 589392 w 2162652"/>
              <a:gd name="connsiteY4" fmla="*/ 238308 h 375519"/>
              <a:gd name="connsiteX5" fmla="*/ 995691 w 2162652"/>
              <a:gd name="connsiteY5" fmla="*/ 174108 h 375519"/>
              <a:gd name="connsiteX6" fmla="*/ 2162652 w 2162652"/>
              <a:gd name="connsiteY6" fmla="*/ 274321 h 375519"/>
              <a:gd name="connsiteX7" fmla="*/ 2025492 w 2162652"/>
              <a:gd name="connsiteY7" fmla="*/ 274321 h 375519"/>
              <a:gd name="connsiteX8" fmla="*/ 1573260 w 2162652"/>
              <a:gd name="connsiteY8" fmla="*/ 137211 h 375519"/>
              <a:gd name="connsiteX9" fmla="*/ 1166961 w 2162652"/>
              <a:gd name="connsiteY9" fmla="*/ 201411 h 375519"/>
              <a:gd name="connsiteX10" fmla="*/ 1002983 w 2162652"/>
              <a:gd name="connsiteY10" fmla="*/ 171045 h 375519"/>
              <a:gd name="connsiteX11" fmla="*/ 1585836 w 2162652"/>
              <a:gd name="connsiteY11" fmla="*/ 241 h 375519"/>
              <a:gd name="connsiteX12" fmla="*/ 2162652 w 2162652"/>
              <a:gd name="connsiteY12" fmla="*/ 274321 h 37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652" h="375519">
                <a:moveTo>
                  <a:pt x="1159669" y="204474"/>
                </a:moveTo>
                <a:cubicBezTo>
                  <a:pt x="1063987" y="311768"/>
                  <a:pt x="830744" y="380120"/>
                  <a:pt x="576816" y="375278"/>
                </a:cubicBezTo>
                <a:cubicBezTo>
                  <a:pt x="254421" y="369131"/>
                  <a:pt x="0" y="248240"/>
                  <a:pt x="0" y="101198"/>
                </a:cubicBezTo>
                <a:lnTo>
                  <a:pt x="137160" y="101198"/>
                </a:lnTo>
                <a:cubicBezTo>
                  <a:pt x="137160" y="175503"/>
                  <a:pt x="337674" y="236295"/>
                  <a:pt x="589392" y="238308"/>
                </a:cubicBezTo>
                <a:cubicBezTo>
                  <a:pt x="753776" y="239622"/>
                  <a:pt x="908279" y="215209"/>
                  <a:pt x="995691" y="174108"/>
                </a:cubicBezTo>
                <a:close/>
                <a:moveTo>
                  <a:pt x="2162652" y="274321"/>
                </a:moveTo>
                <a:lnTo>
                  <a:pt x="2025492" y="274321"/>
                </a:lnTo>
                <a:cubicBezTo>
                  <a:pt x="2025492" y="200016"/>
                  <a:pt x="1824978" y="139224"/>
                  <a:pt x="1573260" y="137211"/>
                </a:cubicBezTo>
                <a:cubicBezTo>
                  <a:pt x="1408876" y="135897"/>
                  <a:pt x="1254373" y="160310"/>
                  <a:pt x="1166961" y="201411"/>
                </a:cubicBezTo>
                <a:lnTo>
                  <a:pt x="1002983" y="171045"/>
                </a:lnTo>
                <a:cubicBezTo>
                  <a:pt x="1098665" y="63751"/>
                  <a:pt x="1331908" y="-4601"/>
                  <a:pt x="1585836" y="241"/>
                </a:cubicBezTo>
                <a:cubicBezTo>
                  <a:pt x="1908231" y="6388"/>
                  <a:pt x="2162652" y="127279"/>
                  <a:pt x="2162652" y="2743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39674" y="12259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Restaging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134959" y="3592230"/>
            <a:ext cx="0" cy="419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351967" y="3990543"/>
            <a:ext cx="15659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before drug is delivered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6166549" y="3586192"/>
            <a:ext cx="0" cy="117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333599" y="3610028"/>
            <a:ext cx="0" cy="1885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676624" y="3610028"/>
            <a:ext cx="0" cy="2400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140433" y="4745027"/>
            <a:ext cx="20498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start of checkpoint inhibitor therapy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487769" y="5515631"/>
            <a:ext cx="16916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restaging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77818" y="3595031"/>
            <a:ext cx="6802956" cy="3000966"/>
          </a:xfrm>
          <a:prstGeom prst="rect">
            <a:avLst/>
          </a:prstGeom>
          <a:solidFill>
            <a:srgbClr val="AC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653812" y="4891814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5112516" y="4728462"/>
                <a:ext cx="2103333" cy="838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16" y="4728462"/>
                <a:ext cx="2103333" cy="8383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5112516" y="3972372"/>
                <a:ext cx="16491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16" y="3972372"/>
                <a:ext cx="164910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41196" y="5730070"/>
                <a:ext cx="1899046" cy="838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96" y="5730070"/>
                <a:ext cx="1899046" cy="838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5112510" y="3643068"/>
            <a:ext cx="291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Retrospective tumor growth</a:t>
            </a:r>
            <a:r>
              <a:rPr lang="en-US" b="1" dirty="0"/>
              <a:t>: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112516" y="4340965"/>
            <a:ext cx="243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Baseline tumor growth</a:t>
            </a:r>
            <a:r>
              <a:rPr lang="en-US" b="1" dirty="0"/>
              <a:t>: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12516" y="5408668"/>
            <a:ext cx="4241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Prospective tumor growth at 1</a:t>
            </a:r>
            <a:r>
              <a:rPr lang="en-US" b="1" u="sng" baseline="30000" dirty="0"/>
              <a:t>st</a:t>
            </a:r>
            <a:r>
              <a:rPr lang="en-US" b="1" u="sng" dirty="0"/>
              <a:t> restaging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Applying the model to patient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Institutional single-study patient cohort</a:t>
            </a:r>
          </a:p>
          <a:p>
            <a:pPr lvl="1"/>
            <a:r>
              <a:rPr lang="en-US" sz="2800" dirty="0" smtClean="0"/>
              <a:t>Anti-CTLA4 checkpoint </a:t>
            </a:r>
            <a:r>
              <a:rPr lang="en-US" sz="2800" dirty="0"/>
              <a:t>inhibitor therapy (</a:t>
            </a:r>
            <a:r>
              <a:rPr lang="en-US" sz="2800" dirty="0" err="1" smtClean="0"/>
              <a:t>ipilimumab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93 patients</a:t>
            </a:r>
          </a:p>
          <a:p>
            <a:pPr lvl="2"/>
            <a:r>
              <a:rPr lang="en-US" sz="2400" dirty="0" smtClean="0"/>
              <a:t>NCT02239900 (MD Anderson Cancer Center)</a:t>
            </a:r>
          </a:p>
          <a:p>
            <a:r>
              <a:rPr lang="en-US" sz="3600" dirty="0" smtClean="0"/>
              <a:t>Institutional mixed cohort</a:t>
            </a:r>
          </a:p>
          <a:p>
            <a:pPr lvl="1"/>
            <a:r>
              <a:rPr lang="en-US" sz="3067" dirty="0" smtClean="0"/>
              <a:t>various checkpoint inhibitors and cancer types</a:t>
            </a:r>
          </a:p>
          <a:p>
            <a:pPr lvl="1"/>
            <a:r>
              <a:rPr lang="en-US" sz="3067" dirty="0" smtClean="0"/>
              <a:t>“basket of basket” study</a:t>
            </a:r>
          </a:p>
          <a:p>
            <a:pPr lvl="2"/>
            <a:r>
              <a:rPr lang="en-US" sz="2400" dirty="0" smtClean="0"/>
              <a:t>28 patients</a:t>
            </a:r>
          </a:p>
          <a:p>
            <a:r>
              <a:rPr lang="en-US" sz="3600" dirty="0" smtClean="0"/>
              <a:t>Literature-derived cohort</a:t>
            </a:r>
          </a:p>
          <a:p>
            <a:pPr lvl="2"/>
            <a:r>
              <a:rPr lang="en-US" sz="2534" dirty="0" smtClean="0"/>
              <a:t>124 patients</a:t>
            </a:r>
            <a:endParaRPr lang="en-US" sz="2534" dirty="0"/>
          </a:p>
          <a:p>
            <a:pPr lvl="1"/>
            <a:endParaRPr lang="en-US" sz="2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31335"/>
              </p:ext>
            </p:extLst>
          </p:nvPr>
        </p:nvGraphicFramePr>
        <p:xfrm>
          <a:off x="6943914" y="4584764"/>
          <a:ext cx="4365863" cy="1565531"/>
        </p:xfrm>
        <a:graphic>
          <a:graphicData uri="http://schemas.openxmlformats.org/drawingml/2006/table">
            <a:tbl>
              <a:tblPr firstRow="1" firstCol="1" bandRow="1"/>
              <a:tblGrid>
                <a:gridCol w="112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 type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cases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Nivolumab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NSCLC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Nivolumab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Melanoma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Nivolumab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[3]</a:t>
                      </a:r>
                      <a:endParaRPr lang="en-U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Atezolizumab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[4]</a:t>
                      </a:r>
                      <a:endParaRPr lang="en-U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61303" y="6150295"/>
            <a:ext cx="927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[1] </a:t>
            </a:r>
            <a:r>
              <a:rPr lang="en-US" sz="900" dirty="0" err="1" smtClean="0"/>
              <a:t>Motzer</a:t>
            </a:r>
            <a:r>
              <a:rPr lang="en-US" sz="900" dirty="0" smtClean="0"/>
              <a:t> </a:t>
            </a:r>
            <a:r>
              <a:rPr lang="en-US" sz="900" dirty="0"/>
              <a:t>RJ</a:t>
            </a:r>
            <a:r>
              <a:rPr lang="en-US" sz="900" i="1" dirty="0"/>
              <a:t>, et al.</a:t>
            </a:r>
            <a:r>
              <a:rPr lang="en-US" sz="900" dirty="0"/>
              <a:t> </a:t>
            </a:r>
            <a:r>
              <a:rPr lang="en-US" sz="900" dirty="0" err="1"/>
              <a:t>Nivolumab</a:t>
            </a:r>
            <a:r>
              <a:rPr lang="en-US" sz="900" dirty="0"/>
              <a:t> for Metastatic Renal Cell Carcinoma: Results of a Randomized Phase II Trial.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Oncol</a:t>
            </a:r>
            <a:r>
              <a:rPr lang="en-US" sz="900" dirty="0"/>
              <a:t> </a:t>
            </a:r>
            <a:r>
              <a:rPr lang="en-US" sz="900" b="1" dirty="0"/>
              <a:t>33</a:t>
            </a:r>
            <a:r>
              <a:rPr lang="en-US" sz="900" dirty="0"/>
              <a:t>, 1430-1437 (2015</a:t>
            </a:r>
            <a:r>
              <a:rPr lang="en-US" sz="900" dirty="0" smtClean="0"/>
              <a:t>).</a:t>
            </a:r>
          </a:p>
          <a:p>
            <a:r>
              <a:rPr lang="en-US" sz="900" dirty="0" smtClean="0"/>
              <a:t>[2] </a:t>
            </a:r>
            <a:r>
              <a:rPr lang="en-US" sz="900" dirty="0" err="1"/>
              <a:t>Borghaei</a:t>
            </a:r>
            <a:r>
              <a:rPr lang="en-US" sz="900" dirty="0"/>
              <a:t> H</a:t>
            </a:r>
            <a:r>
              <a:rPr lang="en-US" sz="900" i="1" dirty="0"/>
              <a:t>, et al.</a:t>
            </a:r>
            <a:r>
              <a:rPr lang="en-US" sz="900" dirty="0"/>
              <a:t> </a:t>
            </a:r>
            <a:r>
              <a:rPr lang="en-US" sz="900" dirty="0" err="1"/>
              <a:t>Nivolumab</a:t>
            </a:r>
            <a:r>
              <a:rPr lang="en-US" sz="900" dirty="0"/>
              <a:t> versus Docetaxel in Advanced </a:t>
            </a:r>
            <a:r>
              <a:rPr lang="en-US" sz="900" dirty="0" err="1"/>
              <a:t>Nonsquamous</a:t>
            </a:r>
            <a:r>
              <a:rPr lang="en-US" sz="900" dirty="0"/>
              <a:t> Non–Small-Cell Lung Cancer. </a:t>
            </a:r>
            <a:r>
              <a:rPr lang="en-US" sz="900" i="1" dirty="0"/>
              <a:t>New England Journal of Medicine</a:t>
            </a:r>
            <a:r>
              <a:rPr lang="en-US" sz="900" dirty="0"/>
              <a:t> </a:t>
            </a:r>
            <a:r>
              <a:rPr lang="en-US" sz="900" b="1" dirty="0"/>
              <a:t>373</a:t>
            </a:r>
            <a:r>
              <a:rPr lang="en-US" sz="900" dirty="0"/>
              <a:t>, 1627-1639 (2015</a:t>
            </a:r>
            <a:r>
              <a:rPr lang="en-US" sz="900" dirty="0" smtClean="0"/>
              <a:t>).</a:t>
            </a:r>
          </a:p>
          <a:p>
            <a:r>
              <a:rPr lang="en-US" sz="900" dirty="0" smtClean="0"/>
              <a:t>[3] </a:t>
            </a:r>
            <a:r>
              <a:rPr lang="en-US" sz="900" dirty="0" err="1"/>
              <a:t>Topalian</a:t>
            </a:r>
            <a:r>
              <a:rPr lang="en-US" sz="900" dirty="0"/>
              <a:t> SL</a:t>
            </a:r>
            <a:r>
              <a:rPr lang="en-US" sz="900" i="1" dirty="0"/>
              <a:t>, et al.</a:t>
            </a:r>
            <a:r>
              <a:rPr lang="en-US" sz="900" dirty="0"/>
              <a:t> Safety, activity, and immune correlates of anti-PD-1 antibody in cancer. </a:t>
            </a:r>
            <a:r>
              <a:rPr lang="en-US" sz="900" i="1" dirty="0"/>
              <a:t>N </a:t>
            </a:r>
            <a:r>
              <a:rPr lang="en-US" sz="900" i="1" dirty="0" err="1"/>
              <a:t>Engl</a:t>
            </a:r>
            <a:r>
              <a:rPr lang="en-US" sz="900" i="1" dirty="0"/>
              <a:t> J Med</a:t>
            </a:r>
            <a:r>
              <a:rPr lang="en-US" sz="900" dirty="0"/>
              <a:t> </a:t>
            </a:r>
            <a:r>
              <a:rPr lang="en-US" sz="900" b="1" dirty="0"/>
              <a:t>366</a:t>
            </a:r>
            <a:r>
              <a:rPr lang="en-US" sz="900" dirty="0"/>
              <a:t>, 2443-2454 (2012</a:t>
            </a:r>
            <a:r>
              <a:rPr lang="en-US" sz="900" dirty="0" smtClean="0"/>
              <a:t>).</a:t>
            </a:r>
          </a:p>
          <a:p>
            <a:r>
              <a:rPr lang="en-US" sz="900" dirty="0" smtClean="0"/>
              <a:t>[4] </a:t>
            </a:r>
            <a:r>
              <a:rPr lang="en-US" sz="900" dirty="0"/>
              <a:t>Powles T</a:t>
            </a:r>
            <a:r>
              <a:rPr lang="en-US" sz="900" i="1" dirty="0"/>
              <a:t>, et al.</a:t>
            </a:r>
            <a:r>
              <a:rPr lang="en-US" sz="900" dirty="0"/>
              <a:t> MPDL3280A (anti-PD-L1) treatment leads to clinical activity in metastatic bladder cancer. </a:t>
            </a:r>
            <a:r>
              <a:rPr lang="en-US" sz="900" i="1" dirty="0"/>
              <a:t>Nature</a:t>
            </a:r>
            <a:r>
              <a:rPr lang="en-US" sz="900" dirty="0"/>
              <a:t> </a:t>
            </a:r>
            <a:r>
              <a:rPr lang="en-US" sz="900" b="1" dirty="0"/>
              <a:t>515</a:t>
            </a:r>
            <a:r>
              <a:rPr lang="en-US" sz="900" dirty="0"/>
              <a:t>, 558-562 (2014</a:t>
            </a:r>
            <a:r>
              <a:rPr lang="en-US" sz="900" dirty="0" smtClean="0"/>
              <a:t>).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08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Mixed Cohort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Specific cancer diagnosis for each patient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80795"/>
              </p:ext>
            </p:extLst>
          </p:nvPr>
        </p:nvGraphicFramePr>
        <p:xfrm>
          <a:off x="7012659" y="1872589"/>
          <a:ext cx="4898764" cy="3913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0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Patient 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Cancer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Adrenocortical carcinoma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Ovarian cancer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Oropharynx cancer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Melanoma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cervix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Prostate adenocarcinoma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Pancreatic ductal adenocarcinoma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Leiomyosarcoma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Lung adenocarcinoma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cervix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cervix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cervix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cervix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Endometrial adenocarcinoma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87386"/>
              </p:ext>
            </p:extLst>
          </p:nvPr>
        </p:nvGraphicFramePr>
        <p:xfrm>
          <a:off x="256235" y="1872589"/>
          <a:ext cx="6193809" cy="3913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4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Patient 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Cancer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Retroperitoneal </a:t>
                      </a:r>
                      <a:r>
                        <a:rPr lang="en-US" sz="1600" dirty="0" err="1">
                          <a:effectLst/>
                        </a:rPr>
                        <a:t>liposarcoma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Adrenocortical 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Renal cell 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NSCLC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Renal cell carcinoma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Gastric neuroendocrine tumor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Renal cell 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Squamous cell carcinoma of the urethra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Renal cell 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Lobular carcinoma of the breast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Cholangiocarcinoma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Liposarcoma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Metastatic </a:t>
                      </a:r>
                      <a:r>
                        <a:rPr lang="en-US" sz="1600" dirty="0" err="1">
                          <a:effectLst/>
                        </a:rPr>
                        <a:t>liposarcoma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Metastatic adenoid cystic ca of submandibular gland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1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Model predicts final tumor burden and long-term growth rates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6235" y="5545161"/>
            <a:ext cx="5325699" cy="1177373"/>
          </a:xfrm>
        </p:spPr>
        <p:txBody>
          <a:bodyPr/>
          <a:lstStyle/>
          <a:p>
            <a:r>
              <a:rPr lang="en-US" sz="2000" dirty="0" smtClean="0"/>
              <a:t>(L)</a:t>
            </a:r>
            <a:r>
              <a:rPr lang="en-US" sz="2000" dirty="0" err="1" smtClean="0"/>
              <a:t>iterature</a:t>
            </a:r>
            <a:r>
              <a:rPr lang="en-US" sz="2000" dirty="0" smtClean="0"/>
              <a:t>-derived cohort (</a:t>
            </a:r>
            <a:r>
              <a:rPr lang="en-US" sz="2000" i="1" dirty="0" smtClean="0"/>
              <a:t>n</a:t>
            </a:r>
            <a:r>
              <a:rPr lang="en-US" sz="2000" dirty="0" smtClean="0"/>
              <a:t> = 124)</a:t>
            </a:r>
          </a:p>
          <a:p>
            <a:r>
              <a:rPr lang="en-US" sz="2000" dirty="0" smtClean="0"/>
              <a:t>(B)</a:t>
            </a:r>
            <a:r>
              <a:rPr lang="en-US" sz="2000" dirty="0" err="1" smtClean="0"/>
              <a:t>asket</a:t>
            </a:r>
            <a:r>
              <a:rPr lang="en-US" sz="2000" dirty="0" smtClean="0"/>
              <a:t> of basket studies cohort (</a:t>
            </a:r>
            <a:r>
              <a:rPr lang="en-US" sz="2000" i="1" dirty="0" smtClean="0"/>
              <a:t>n</a:t>
            </a:r>
            <a:r>
              <a:rPr lang="en-US" sz="2000" dirty="0" smtClean="0"/>
              <a:t> = 28)</a:t>
            </a:r>
          </a:p>
          <a:p>
            <a:r>
              <a:rPr lang="en-US" sz="2000" dirty="0" smtClean="0"/>
              <a:t>(C)</a:t>
            </a:r>
            <a:r>
              <a:rPr lang="en-US" sz="2000" dirty="0" err="1" smtClean="0"/>
              <a:t>linical</a:t>
            </a:r>
            <a:r>
              <a:rPr lang="en-US" sz="2000" dirty="0" smtClean="0"/>
              <a:t> trial cohort (</a:t>
            </a:r>
            <a:r>
              <a:rPr lang="en-US" sz="2000" i="1" dirty="0" smtClean="0"/>
              <a:t>n</a:t>
            </a:r>
            <a:r>
              <a:rPr lang="en-US" sz="2000" dirty="0" smtClean="0"/>
              <a:t> = 93)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48228" y="5564809"/>
            <a:ext cx="553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cs typeface="Times New Roman" panose="02020603050405020304" pitchFamily="18" charset="0"/>
              </a:rPr>
              <a:t>: tumor growth rate calculated </a:t>
            </a:r>
            <a:r>
              <a:rPr lang="en-US" sz="2000" b="1" dirty="0" smtClean="0">
                <a:cs typeface="Times New Roman" panose="02020603050405020304" pitchFamily="18" charset="0"/>
              </a:rPr>
              <a:t>at first restaging</a:t>
            </a:r>
          </a:p>
          <a:p>
            <a:r>
              <a:rPr lang="el-GR" sz="2000" dirty="0">
                <a:cs typeface="Times New Roman" panose="02020603050405020304" pitchFamily="18" charset="0"/>
              </a:rPr>
              <a:t>α</a:t>
            </a:r>
            <a:r>
              <a:rPr lang="el-GR" sz="2000" baseline="-25000" dirty="0">
                <a:cs typeface="Times New Roman" panose="02020603050405020304" pitchFamily="18" charset="0"/>
              </a:rPr>
              <a:t>∞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cs typeface="Times New Roman" panose="02020603050405020304" pitchFamily="18" charset="0"/>
              </a:rPr>
              <a:t>model predicted </a:t>
            </a:r>
            <a:r>
              <a:rPr lang="en-US" sz="2000" dirty="0">
                <a:cs typeface="Times New Roman" panose="02020603050405020304" pitchFamily="18" charset="0"/>
              </a:rPr>
              <a:t>long-term tumor growth </a:t>
            </a:r>
            <a:r>
              <a:rPr lang="en-US" sz="2000" dirty="0" smtClean="0">
                <a:cs typeface="Times New Roman" panose="02020603050405020304" pitchFamily="18" charset="0"/>
              </a:rPr>
              <a:t>rate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4" y="1250382"/>
            <a:ext cx="4572009" cy="441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28" y="1326583"/>
            <a:ext cx="4572009" cy="4258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257" y="1741714"/>
            <a:ext cx="123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0.600</a:t>
            </a:r>
          </a:p>
          <a:p>
            <a:r>
              <a:rPr lang="en-US" dirty="0" smtClean="0"/>
              <a:t>P &lt; 0.001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6630" y="1741714"/>
            <a:ext cx="123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0.697</a:t>
            </a:r>
          </a:p>
          <a:p>
            <a:r>
              <a:rPr lang="en-US" dirty="0" smtClean="0"/>
              <a:t>P &lt; 0.001</a:t>
            </a:r>
          </a:p>
        </p:txBody>
      </p:sp>
    </p:spTree>
    <p:extLst>
      <p:ext uri="{BB962C8B-B14F-4D97-AF65-F5344CB8AC3E}">
        <p14:creationId xmlns:p14="http://schemas.microsoft.com/office/powerpoint/2010/main" val="3368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Immunohistochemistry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 model parameters capture the biology they represent?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56119" y="1363646"/>
                <a:ext cx="6008203" cy="2504969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Cambria Math" panose="02040503050406030204" pitchFamily="18" charset="0"/>
                  </a:rPr>
                  <a:t>Intratumoral immune cell count: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tumor and immune counts at baseline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: tumor and immune cell counts after start of </a:t>
                </a:r>
                <a:r>
                  <a:rPr lang="en-US" sz="1800" dirty="0" smtClean="0"/>
                  <a:t>treatment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56119" y="1363646"/>
                <a:ext cx="6008203" cy="2504969"/>
              </a:xfrm>
              <a:blipFill rotWithShape="0">
                <a:blip r:embed="rId3"/>
                <a:stretch>
                  <a:fillRect l="-1826" t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/>
              <p:cNvSpPr txBox="1">
                <a:spLocks/>
              </p:cNvSpPr>
              <p:nvPr/>
            </p:nvSpPr>
            <p:spPr>
              <a:xfrm>
                <a:off x="6264322" y="1363646"/>
                <a:ext cx="6008203" cy="2504969"/>
              </a:xfrm>
              <a:prstGeom prst="rect">
                <a:avLst/>
              </a:prstGeom>
            </p:spPr>
            <p:txBody>
              <a:bodyPr vert="horz"/>
              <a:lstStyle>
                <a:lvl1pPr marL="306910" indent="-306910" algn="l" defTabSz="60958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733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990575" indent="-380990" algn="l" defTabSz="60958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523962" indent="-304792" algn="l" defTabSz="60958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2133547" indent="-304792" algn="l" defTabSz="60958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743131" indent="-304792" algn="l" defTabSz="60958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335271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latin typeface="Cambria Math" panose="02040503050406030204" pitchFamily="18" charset="0"/>
                  </a:rPr>
                  <a:t>Final tumor burden:</a:t>
                </a:r>
              </a:p>
              <a:p>
                <a:pPr marL="609585" lvl="1" indent="0">
                  <a:buNone/>
                </a:pPr>
                <a:endParaRPr lang="en-US" sz="2267" i="1" dirty="0" smtClean="0">
                  <a:latin typeface="Cambria Math" panose="02040503050406030204" pitchFamily="18" charset="0"/>
                </a:endParaRP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2267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∙∧</m:t>
                          </m:r>
                        </m:den>
                      </m:f>
                      <m:r>
                        <a:rPr lang="en-US" sz="2267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67" dirty="0" smtClean="0"/>
              </a:p>
              <a:p>
                <a:pPr marL="609585" lvl="1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cs typeface="Times New Roman" panose="02020603050405020304" pitchFamily="18" charset="0"/>
                            </a:rPr>
                            <m:t>kill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cs typeface="Times New Roman" panose="02020603050405020304" pitchFamily="18" charset="0"/>
                            </a:rPr>
                            <m:t>binding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322" y="1363646"/>
                <a:ext cx="6008203" cy="2504969"/>
              </a:xfrm>
              <a:prstGeom prst="rect">
                <a:avLst/>
              </a:prstGeom>
              <a:blipFill rotWithShape="0">
                <a:blip r:embed="rId4"/>
                <a:stretch>
                  <a:fillRect l="-1827" t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16808"/>
              </p:ext>
            </p:extLst>
          </p:nvPr>
        </p:nvGraphicFramePr>
        <p:xfrm>
          <a:off x="1363594" y="3739243"/>
          <a:ext cx="4347252" cy="28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673780" y="4519294"/>
            <a:ext cx="269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Intratumoral CD8 count (cells/mm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0596" y="6414091"/>
            <a:ext cx="221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Stable/progressive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2828" y="6430867"/>
            <a:ext cx="96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PR/CR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3626" y="3911704"/>
            <a:ext cx="155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682" y="4074928"/>
            <a:ext cx="195923" cy="1959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8" name="TextBox 17"/>
          <p:cNvSpPr txBox="1"/>
          <p:nvPr/>
        </p:nvSpPr>
        <p:spPr>
          <a:xfrm>
            <a:off x="4373626" y="4347040"/>
            <a:ext cx="189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Literature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682" y="4535586"/>
            <a:ext cx="195923" cy="195961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137516"/>
              </p:ext>
            </p:extLst>
          </p:nvPr>
        </p:nvGraphicFramePr>
        <p:xfrm>
          <a:off x="7131871" y="3589654"/>
          <a:ext cx="4325212" cy="31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5739645" y="4680329"/>
            <a:ext cx="206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rate to immunotherapy (%)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2270" y="6447459"/>
            <a:ext cx="8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2396" y="6449934"/>
            <a:ext cx="8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≥1%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63390" y="6447459"/>
            <a:ext cx="8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39562" y="6447459"/>
            <a:ext cx="8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≥5%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5225" y="3612256"/>
            <a:ext cx="121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1% PD-L1 Staining Cutoff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57340" y="3612256"/>
            <a:ext cx="121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PD-L1 Staining Cutoff</a:t>
            </a:r>
          </a:p>
        </p:txBody>
      </p:sp>
    </p:spTree>
    <p:extLst>
      <p:ext uri="{BB962C8B-B14F-4D97-AF65-F5344CB8AC3E}">
        <p14:creationId xmlns:p14="http://schemas.microsoft.com/office/powerpoint/2010/main" val="35914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0" grpId="0">
        <p:bldAsOne/>
      </p:bldGraphic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Single-study Cohort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Model parameters identify patient response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4" y="1426651"/>
            <a:ext cx="9738650" cy="5112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6024" y="1760561"/>
            <a:ext cx="186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Anti-CTLA4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ipilimumab</a:t>
            </a:r>
            <a:r>
              <a:rPr lang="en-US" dirty="0">
                <a:latin typeface="+mj-lt"/>
              </a:rPr>
              <a:t>)</a:t>
            </a:r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i="1" dirty="0" smtClean="0">
                <a:latin typeface="+mj-lt"/>
              </a:rPr>
              <a:t>n </a:t>
            </a:r>
            <a:r>
              <a:rPr lang="en-US" dirty="0" smtClean="0">
                <a:latin typeface="+mj-lt"/>
              </a:rPr>
              <a:t>= 93 patients</a:t>
            </a:r>
          </a:p>
        </p:txBody>
      </p:sp>
    </p:spTree>
    <p:extLst>
      <p:ext uri="{BB962C8B-B14F-4D97-AF65-F5344CB8AC3E}">
        <p14:creationId xmlns:p14="http://schemas.microsoft.com/office/powerpoint/2010/main" val="26697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Single-study Cohort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Model parameters identify patient response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4" y="1426651"/>
            <a:ext cx="9738650" cy="5112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4486" y="3710773"/>
            <a:ext cx="207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First restaging:</a:t>
            </a:r>
          </a:p>
          <a:p>
            <a:pPr algn="ctr"/>
            <a:r>
              <a:rPr lang="en-US" dirty="0" smtClean="0">
                <a:latin typeface="+mj-lt"/>
              </a:rPr>
              <a:t>Median 53 days (ranged 17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–91 days)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18866" y="4310937"/>
            <a:ext cx="8975621" cy="710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09481" y="4310937"/>
            <a:ext cx="3920328" cy="1801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06024" y="1760561"/>
            <a:ext cx="186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Anti-CTLA4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ipilimumab</a:t>
            </a:r>
            <a:r>
              <a:rPr lang="en-US" dirty="0">
                <a:latin typeface="+mj-lt"/>
              </a:rPr>
              <a:t>)</a:t>
            </a:r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i="1" dirty="0" smtClean="0">
                <a:latin typeface="+mj-lt"/>
              </a:rPr>
              <a:t>n </a:t>
            </a:r>
            <a:r>
              <a:rPr lang="en-US" dirty="0" smtClean="0">
                <a:latin typeface="+mj-lt"/>
              </a:rPr>
              <a:t>= 93 patients</a:t>
            </a:r>
          </a:p>
        </p:txBody>
      </p:sp>
    </p:spTree>
    <p:extLst>
      <p:ext uri="{BB962C8B-B14F-4D97-AF65-F5344CB8AC3E}">
        <p14:creationId xmlns:p14="http://schemas.microsoft.com/office/powerpoint/2010/main" val="27059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Mixed Cohort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Model performs well across disease and drug types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8" y="1515500"/>
            <a:ext cx="9662614" cy="50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Literature-derived Cohort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Testing the model under minimum-information conditions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836"/>
            <a:ext cx="9730854" cy="510869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44070"/>
              </p:ext>
            </p:extLst>
          </p:nvPr>
        </p:nvGraphicFramePr>
        <p:xfrm>
          <a:off x="9135747" y="1371441"/>
          <a:ext cx="2856931" cy="1565531"/>
        </p:xfrm>
        <a:graphic>
          <a:graphicData uri="http://schemas.openxmlformats.org/drawingml/2006/table">
            <a:tbl>
              <a:tblPr firstRow="1" firstCol="1" bandRow="1"/>
              <a:tblGrid>
                <a:gridCol w="1160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9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7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 type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cases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NSCLC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Melanoma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Atezo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081" y="3182655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*</a:t>
            </a:r>
            <a:r>
              <a:rPr lang="en-US" dirty="0" err="1" smtClean="0">
                <a:latin typeface="+mj-lt"/>
              </a:rPr>
              <a:t>Nivo</a:t>
            </a:r>
            <a:r>
              <a:rPr lang="en-US" dirty="0" smtClean="0">
                <a:latin typeface="+mj-lt"/>
              </a:rPr>
              <a:t> = </a:t>
            </a:r>
            <a:r>
              <a:rPr lang="en-US" dirty="0" err="1" smtClean="0">
                <a:latin typeface="+mj-lt"/>
              </a:rPr>
              <a:t>nivolumab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*</a:t>
            </a:r>
            <a:r>
              <a:rPr lang="en-US" dirty="0" err="1" smtClean="0">
                <a:latin typeface="+mj-lt"/>
              </a:rPr>
              <a:t>Atezo</a:t>
            </a:r>
            <a:r>
              <a:rPr lang="en-US" dirty="0" smtClean="0">
                <a:latin typeface="+mj-lt"/>
              </a:rPr>
              <a:t> =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Atezolizumab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6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Patient </a:t>
            </a:r>
            <a:r>
              <a:rPr lang="en-US" dirty="0"/>
              <a:t>S</a:t>
            </a:r>
            <a:r>
              <a:rPr lang="en-US" dirty="0" smtClean="0"/>
              <a:t>urvival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Growth rate at first restaging (</a:t>
            </a:r>
            <a:r>
              <a:rPr lang="el-GR" i="1" dirty="0" smtClean="0">
                <a:latin typeface="+mn-lt"/>
                <a:cs typeface="Times New Roman" panose="02020603050405020304" pitchFamily="18" charset="0"/>
              </a:rPr>
              <a:t>α</a:t>
            </a:r>
            <a:r>
              <a:rPr lang="en-US" baseline="-250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) may be used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prognostically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10388"/>
              </p:ext>
            </p:extLst>
          </p:nvPr>
        </p:nvGraphicFramePr>
        <p:xfrm>
          <a:off x="6175070" y="1608181"/>
          <a:ext cx="5717302" cy="508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Prism 8" r:id="rId4" imgW="2905935" imgH="2585906" progId="Prism8.Document">
                  <p:embed/>
                </p:oleObj>
              </mc:Choice>
              <mc:Fallback>
                <p:oleObj name="Prism 8" r:id="rId4" imgW="2905935" imgH="258590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070" y="1608181"/>
                        <a:ext cx="5717302" cy="508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328774"/>
              </p:ext>
            </p:extLst>
          </p:nvPr>
        </p:nvGraphicFramePr>
        <p:xfrm>
          <a:off x="267374" y="1605801"/>
          <a:ext cx="5714922" cy="50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Prism 8" r:id="rId6" imgW="2905935" imgH="2585906" progId="Prism8.Document">
                  <p:embed/>
                </p:oleObj>
              </mc:Choice>
              <mc:Fallback>
                <p:oleObj name="Prism 8" r:id="rId6" imgW="2905935" imgH="258590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374" y="1605801"/>
                        <a:ext cx="5714922" cy="50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9212" y="1343437"/>
            <a:ext cx="550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anose="020B0603020102020204" pitchFamily="34" charset="0"/>
              </a:rPr>
              <a:t>Institutional Single-study Cohort </a:t>
            </a:r>
            <a:r>
              <a:rPr lang="en-US" sz="2400" dirty="0">
                <a:latin typeface="Franklin Gothic Medium" panose="020B0603020102020204" pitchFamily="34" charset="0"/>
              </a:rPr>
              <a:t>(</a:t>
            </a:r>
            <a:r>
              <a:rPr lang="en-US" sz="2400" i="1" dirty="0" smtClean="0">
                <a:latin typeface="Franklin Gothic Medium" panose="020B0603020102020204" pitchFamily="34" charset="0"/>
              </a:rPr>
              <a:t>n </a:t>
            </a:r>
            <a:r>
              <a:rPr lang="en-US" sz="2400" dirty="0" smtClean="0">
                <a:latin typeface="Franklin Gothic Medium" panose="020B0603020102020204" pitchFamily="34" charset="0"/>
              </a:rPr>
              <a:t>= 93)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814" y="1343437"/>
            <a:ext cx="46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anose="020B0603020102020204" pitchFamily="34" charset="0"/>
              </a:rPr>
              <a:t>Institutional Mixed </a:t>
            </a:r>
            <a:r>
              <a:rPr lang="en-US" sz="2400" dirty="0">
                <a:latin typeface="Franklin Gothic Medium" panose="020B0603020102020204" pitchFamily="34" charset="0"/>
              </a:rPr>
              <a:t>Cohort (</a:t>
            </a:r>
            <a:r>
              <a:rPr lang="en-US" sz="2400" i="1" dirty="0" smtClean="0">
                <a:latin typeface="Franklin Gothic Medium" panose="020B0603020102020204" pitchFamily="34" charset="0"/>
              </a:rPr>
              <a:t>n</a:t>
            </a:r>
            <a:r>
              <a:rPr lang="en-US" sz="2400" dirty="0" smtClean="0">
                <a:latin typeface="Franklin Gothic Medium" panose="020B0603020102020204" pitchFamily="34" charset="0"/>
              </a:rPr>
              <a:t> = 28)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744" y="1782791"/>
            <a:ext cx="6388161" cy="453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Using the body’s own immune system to fight its cancer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3973" y="1533634"/>
            <a:ext cx="5027081" cy="4694255"/>
          </a:xfrm>
        </p:spPr>
        <p:txBody>
          <a:bodyPr/>
          <a:lstStyle/>
          <a:p>
            <a:r>
              <a:rPr lang="en-US" sz="3200" dirty="0" smtClean="0"/>
              <a:t>Activates immune response against the tumor</a:t>
            </a:r>
          </a:p>
          <a:p>
            <a:r>
              <a:rPr lang="en-US" sz="3200" dirty="0" smtClean="0"/>
              <a:t>Can succeed when traditional therapies fail</a:t>
            </a:r>
          </a:p>
          <a:p>
            <a:r>
              <a:rPr lang="en-US" sz="3200" dirty="0" smtClean="0"/>
              <a:t>To date, only a minority of patients respond</a:t>
            </a:r>
          </a:p>
          <a:p>
            <a:r>
              <a:rPr lang="en-US" sz="3200" dirty="0" smtClean="0"/>
              <a:t>Need for improved prognostics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27124" y="1321126"/>
            <a:ext cx="673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Reported response to checkpoint inhibitors (2018)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92191" y="6334189"/>
            <a:ext cx="5805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Haslam A, Prasad V. Estimation of the Percentage of US Patients With Cancer Who Are Eligible for and Respond to Checkpoint Inhibitor Immunotherapy Drugs. </a:t>
            </a:r>
            <a:r>
              <a:rPr lang="en-US" sz="1000" i="1" dirty="0"/>
              <a:t>JAMA </a:t>
            </a:r>
            <a:r>
              <a:rPr lang="en-US" sz="1000" i="1" dirty="0" err="1"/>
              <a:t>Netw</a:t>
            </a:r>
            <a:r>
              <a:rPr lang="en-US" sz="1000" i="1" dirty="0"/>
              <a:t> Open.</a:t>
            </a:r>
            <a:r>
              <a:rPr lang="en-US" sz="1000" dirty="0"/>
              <a:t> Published online May 03, 20192(5):e192535. doi:10.1001/jamanetworkopen.2019.2535</a:t>
            </a:r>
          </a:p>
        </p:txBody>
      </p:sp>
    </p:spTree>
    <p:extLst>
      <p:ext uri="{BB962C8B-B14F-4D97-AF65-F5344CB8AC3E}">
        <p14:creationId xmlns:p14="http://schemas.microsoft.com/office/powerpoint/2010/main" val="502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seudoprogression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especially challenging clinical phenomenon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6119" y="1363646"/>
            <a:ext cx="5571476" cy="4694255"/>
          </a:xfrm>
        </p:spPr>
        <p:txBody>
          <a:bodyPr/>
          <a:lstStyle/>
          <a:p>
            <a:r>
              <a:rPr lang="en-US" dirty="0" smtClean="0"/>
              <a:t>Tumor appears to continue growing, followed by delayed response</a:t>
            </a:r>
          </a:p>
          <a:p>
            <a:r>
              <a:rPr lang="en-US" dirty="0" smtClean="0"/>
              <a:t>Clinically, it is difficult to differentiate nonresponsive disease from pseudoprogression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42" y="1544570"/>
            <a:ext cx="4949590" cy="3201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7190" y="4845338"/>
            <a:ext cx="1445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Time (days)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147402" y="2788853"/>
            <a:ext cx="347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Normalized tumor burden (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5826" y="1544570"/>
            <a:ext cx="494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Medium" panose="020B0603020102020204" pitchFamily="34" charset="0"/>
              </a:rPr>
              <a:t>Pseudoprogression in the institutional single-study </a:t>
            </a:r>
            <a:r>
              <a:rPr lang="en-US" sz="2000" dirty="0">
                <a:latin typeface="Franklin Gothic Medium" panose="020B0603020102020204" pitchFamily="34" charset="0"/>
              </a:rPr>
              <a:t>c</a:t>
            </a:r>
            <a:r>
              <a:rPr lang="en-US" sz="2000" dirty="0" smtClean="0">
                <a:latin typeface="Franklin Gothic Medium" panose="020B0603020102020204" pitchFamily="34" charset="0"/>
              </a:rPr>
              <a:t>ohort </a:t>
            </a:r>
            <a:r>
              <a:rPr lang="en-US" sz="2000" dirty="0">
                <a:latin typeface="Franklin Gothic Medium" panose="020B0603020102020204" pitchFamily="34" charset="0"/>
              </a:rPr>
              <a:t>(</a:t>
            </a:r>
            <a:r>
              <a:rPr lang="en-US" sz="2000" i="1" dirty="0" smtClean="0">
                <a:latin typeface="Franklin Gothic Medium" panose="020B0603020102020204" pitchFamily="34" charset="0"/>
              </a:rPr>
              <a:t>n </a:t>
            </a:r>
            <a:r>
              <a:rPr lang="en-US" sz="2000" dirty="0" smtClean="0">
                <a:latin typeface="Franklin Gothic Medium" panose="020B0603020102020204" pitchFamily="34" charset="0"/>
              </a:rPr>
              <a:t>= 6)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Pseudoprogression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Model gives mechanistic insights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Characterized by a delayed “ramping-up” of tumor kill rate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81325"/>
              </p:ext>
            </p:extLst>
          </p:nvPr>
        </p:nvGraphicFramePr>
        <p:xfrm>
          <a:off x="1700050" y="2137682"/>
          <a:ext cx="8534282" cy="406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7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Sensitivity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Examining individual drug-disease combinations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6119" y="1662096"/>
            <a:ext cx="6294806" cy="4694255"/>
          </a:xfrm>
        </p:spPr>
        <p:txBody>
          <a:bodyPr/>
          <a:lstStyle/>
          <a:p>
            <a:r>
              <a:rPr lang="en-US" dirty="0" smtClean="0"/>
              <a:t>Strength of immunotherapy response: the product of our super-parameters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Λ×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anti-tumor immune state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μ: tumor kill rate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41463" y="6087644"/>
            <a:ext cx="385723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0245" y="6087644"/>
            <a:ext cx="301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treatment efficacy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5" y="1513745"/>
            <a:ext cx="5486411" cy="44744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67837" y="562008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*m=measured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Sensitivity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Examining individual drug-disease </a:t>
            </a:r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197" y="1346019"/>
            <a:ext cx="7734368" cy="4694255"/>
          </a:xfrm>
        </p:spPr>
        <p:txBody>
          <a:bodyPr/>
          <a:lstStyle/>
          <a:p>
            <a:r>
              <a:rPr lang="en-US" sz="3200" dirty="0" smtClean="0"/>
              <a:t>We can quantify drug-disease sensitivity with the linear relationship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y: final tumor burden</a:t>
            </a:r>
          </a:p>
          <a:p>
            <a:pPr lvl="1"/>
            <a:r>
              <a:rPr lang="en-US" sz="2400" dirty="0"/>
              <a:t>k</a:t>
            </a:r>
            <a:r>
              <a:rPr lang="en-US" sz="2400" dirty="0" smtClean="0"/>
              <a:t>: 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Λ×μ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878108"/>
                  </p:ext>
                </p:extLst>
              </p:nvPr>
            </p:nvGraphicFramePr>
            <p:xfrm>
              <a:off x="8670759" y="1208287"/>
              <a:ext cx="3308368" cy="35661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282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8481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4072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233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𝐦𝐞𝐚𝐬𝐮𝐫𝐞𝐝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51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Cancer type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k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RCC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0.00004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0.137486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NSCLC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0.165020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Melanoma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0.00140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0.873101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UCC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0.106262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Clinical </a:t>
                          </a:r>
                          <a:r>
                            <a:rPr lang="en-US" sz="1400" kern="1200" dirty="0" smtClean="0">
                              <a:effectLst/>
                            </a:rPr>
                            <a:t>trial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0.00048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0.177689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effectLst/>
                            </a:rPr>
                            <a:t>Basket-study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0.00054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0.126117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Drug type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err="1">
                              <a:effectLst/>
                            </a:rPr>
                            <a:t>Nivolumab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0.064571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Atezolizumab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0.106262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Clinical </a:t>
                          </a:r>
                          <a:r>
                            <a:rPr lang="en-US" sz="1400" kern="1200" dirty="0" smtClean="0">
                              <a:effectLst/>
                            </a:rPr>
                            <a:t>trial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0.00048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0.177689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effectLst/>
                            </a:rPr>
                            <a:t>Basket-study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0.00054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0.126117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878108"/>
                  </p:ext>
                </p:extLst>
              </p:nvPr>
            </p:nvGraphicFramePr>
            <p:xfrm>
              <a:off x="8670759" y="1208287"/>
              <a:ext cx="3308368" cy="35840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2827"/>
                    <a:gridCol w="984818"/>
                    <a:gridCol w="940723"/>
                  </a:tblGrid>
                  <a:tr h="2516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1924" t="-2439" r="-1262" b="-137073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Cancer type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k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RCC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0.00004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0.137486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NSCLC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0.165020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Melanoma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0.00140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0.873101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UCC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0.106262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38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Clinical </a:t>
                          </a:r>
                          <a:r>
                            <a:rPr lang="en-US" sz="1400" kern="1200" dirty="0" smtClean="0">
                              <a:effectLst/>
                            </a:rPr>
                            <a:t>trial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0.00048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0.177689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effectLst/>
                            </a:rPr>
                            <a:t>Basket-study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0.00054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0.126117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2282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Drug type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err="1">
                              <a:effectLst/>
                            </a:rPr>
                            <a:t>Nivolumab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0.064571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Atezolizumab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0.00039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0.106262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38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Clinical </a:t>
                          </a:r>
                          <a:r>
                            <a:rPr lang="en-US" sz="1400" kern="1200" dirty="0" smtClean="0">
                              <a:effectLst/>
                            </a:rPr>
                            <a:t>trial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0.00048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0.177689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61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effectLst/>
                            </a:rPr>
                            <a:t>Basket-study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0.00054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0.126117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32916"/>
              </p:ext>
            </p:extLst>
          </p:nvPr>
        </p:nvGraphicFramePr>
        <p:xfrm>
          <a:off x="9058612" y="4999926"/>
          <a:ext cx="2240096" cy="1304610"/>
        </p:xfrm>
        <a:graphic>
          <a:graphicData uri="http://schemas.openxmlformats.org/drawingml/2006/table">
            <a:tbl>
              <a:tblPr firstRow="1" firstCol="1" bandRow="1"/>
              <a:tblGrid>
                <a:gridCol w="1389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 type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NSCLC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Melanoma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Nivo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UCC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Atezo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86" y="3275948"/>
            <a:ext cx="4258516" cy="347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" y="3275948"/>
            <a:ext cx="4258516" cy="34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prognostic methods and possible model-guided clinical interventions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All model parameters may either be measured</a:t>
            </a:r>
          </a:p>
          <a:p>
            <a:pPr lvl="1"/>
            <a:r>
              <a:rPr lang="en-US" sz="1800" dirty="0"/>
              <a:t>Tumor volume (</a:t>
            </a:r>
            <a:r>
              <a:rPr lang="el-GR" sz="1800" dirty="0"/>
              <a:t>ρ</a:t>
            </a:r>
            <a:r>
              <a:rPr lang="en-US" sz="1800" dirty="0"/>
              <a:t>), tumor growth rate (</a:t>
            </a:r>
            <a:r>
              <a:rPr lang="el-GR" sz="1800" dirty="0"/>
              <a:t>α</a:t>
            </a:r>
            <a:r>
              <a:rPr lang="en-US" sz="1800" dirty="0"/>
              <a:t>)</a:t>
            </a:r>
          </a:p>
          <a:p>
            <a:r>
              <a:rPr lang="en-US" sz="2400" dirty="0"/>
              <a:t>Or changed by clinical intervention</a:t>
            </a:r>
          </a:p>
          <a:p>
            <a:pPr lvl="1"/>
            <a:r>
              <a:rPr lang="en-US" sz="1800" dirty="0"/>
              <a:t>Tumor kill rate (</a:t>
            </a:r>
            <a:r>
              <a:rPr lang="el-GR" sz="1800" dirty="0"/>
              <a:t>μ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Drug dose</a:t>
            </a:r>
          </a:p>
          <a:p>
            <a:pPr lvl="2"/>
            <a:r>
              <a:rPr lang="en-US" sz="1600" dirty="0"/>
              <a:t>Drug dosing schedule</a:t>
            </a:r>
          </a:p>
          <a:p>
            <a:pPr lvl="2"/>
            <a:r>
              <a:rPr lang="en-US" sz="1600" dirty="0"/>
              <a:t>Combination therapy</a:t>
            </a:r>
          </a:p>
          <a:p>
            <a:pPr lvl="1"/>
            <a:r>
              <a:rPr lang="en-US" sz="1800" dirty="0"/>
              <a:t>Immune state (</a:t>
            </a:r>
            <a:r>
              <a:rPr lang="el-GR" sz="1800" dirty="0"/>
              <a:t>Λ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Radiotherapy-induced increase in PD-1 expression</a:t>
            </a:r>
          </a:p>
          <a:p>
            <a:pPr lvl="2"/>
            <a:r>
              <a:rPr lang="en-US" sz="1600" dirty="0" err="1"/>
              <a:t>Abscopal</a:t>
            </a:r>
            <a:r>
              <a:rPr lang="en-US" sz="1600" dirty="0"/>
              <a:t> effect: radiotherapy-induced release of antigens that prime the immune cells to attack other tumor cells, even in distant </a:t>
            </a:r>
            <a:r>
              <a:rPr lang="en-US" sz="1600" dirty="0" smtClean="0"/>
              <a:t>locations</a:t>
            </a:r>
          </a:p>
          <a:p>
            <a:r>
              <a:rPr lang="en-US" sz="2800" dirty="0" smtClean="0"/>
              <a:t>Ongoing work</a:t>
            </a:r>
          </a:p>
          <a:p>
            <a:pPr lvl="1"/>
            <a:r>
              <a:rPr lang="en-US" sz="2000" dirty="0" smtClean="0"/>
              <a:t>Model parameters may be informed by other standard-of-care measurements</a:t>
            </a:r>
          </a:p>
          <a:p>
            <a:pPr lvl="2"/>
            <a:r>
              <a:rPr lang="en-US" sz="1600" dirty="0" smtClean="0"/>
              <a:t>Blood counts</a:t>
            </a:r>
          </a:p>
          <a:p>
            <a:pPr lvl="2"/>
            <a:r>
              <a:rPr lang="en-US" sz="1600" dirty="0" smtClean="0"/>
              <a:t>Imaging measures of intratumoral anti-tumor immune state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9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B70F-21E2-1A44-9377-13DF4CB574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837" y="1224975"/>
            <a:ext cx="757045" cy="857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96" y="2342859"/>
            <a:ext cx="756869" cy="83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19" y="2938923"/>
            <a:ext cx="303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Zhihui</a:t>
            </a:r>
            <a:r>
              <a:rPr lang="en-US" sz="1400" dirty="0" smtClean="0"/>
              <a:t> (Bill) Wang, PhD</a:t>
            </a:r>
          </a:p>
          <a:p>
            <a:r>
              <a:rPr lang="en-US" sz="1400" dirty="0"/>
              <a:t>Houston Methodist Research </a:t>
            </a:r>
            <a:r>
              <a:rPr lang="en-US" sz="1400" dirty="0" smtClean="0"/>
              <a:t>Institute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76" y="3468201"/>
            <a:ext cx="672096" cy="836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598" y="4047987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Nestor F. </a:t>
            </a:r>
            <a:r>
              <a:rPr lang="en-US" sz="1400" dirty="0" err="1" smtClean="0"/>
              <a:t>Esnaola</a:t>
            </a:r>
            <a:r>
              <a:rPr lang="en-US" sz="1400" dirty="0" smtClean="0"/>
              <a:t>, MD</a:t>
            </a:r>
          </a:p>
          <a:p>
            <a:r>
              <a:rPr lang="en-US" sz="1400" dirty="0"/>
              <a:t>Houston Methodist </a:t>
            </a:r>
            <a:r>
              <a:rPr lang="en-US" sz="1400" dirty="0" smtClean="0"/>
              <a:t>Cancer Center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11" y="2323541"/>
            <a:ext cx="869400" cy="86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576" y="3843671"/>
            <a:ext cx="811978" cy="1014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2842" y="4602217"/>
            <a:ext cx="296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Charles X. Wang, PhD</a:t>
            </a:r>
          </a:p>
          <a:p>
            <a:r>
              <a:rPr lang="en-US" sz="1400" dirty="0" smtClean="0"/>
              <a:t>Drexel University College of Medicine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201" y="4574630"/>
            <a:ext cx="869400" cy="86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34387" y="5216958"/>
            <a:ext cx="236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Dalia </a:t>
            </a:r>
            <a:r>
              <a:rPr lang="en-US" sz="1400" dirty="0" err="1" smtClean="0"/>
              <a:t>Elganainy</a:t>
            </a:r>
            <a:r>
              <a:rPr lang="en-US" sz="1400" dirty="0" smtClean="0"/>
              <a:t>, MD</a:t>
            </a:r>
          </a:p>
          <a:p>
            <a:r>
              <a:rPr lang="en-US" sz="1400" dirty="0" smtClean="0"/>
              <a:t>Dana-Farber Cancer Institute</a:t>
            </a:r>
            <a:endParaRPr lang="en-US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382" y="3449677"/>
            <a:ext cx="573071" cy="86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23086" y="4040040"/>
            <a:ext cx="232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David S. Hong, MD</a:t>
            </a:r>
          </a:p>
          <a:p>
            <a:r>
              <a:rPr lang="en-US" sz="1400" dirty="0"/>
              <a:t>MD Anderson Cancer </a:t>
            </a:r>
            <a:r>
              <a:rPr lang="en-US" sz="1400" dirty="0" smtClean="0"/>
              <a:t>Center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459822" y="1832524"/>
            <a:ext cx="232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Eugene J. </a:t>
            </a:r>
            <a:r>
              <a:rPr lang="en-US" sz="1400" dirty="0" err="1" smtClean="0"/>
              <a:t>Koay</a:t>
            </a:r>
            <a:r>
              <a:rPr lang="en-US" sz="1400" dirty="0" smtClean="0"/>
              <a:t>, MD, PhD</a:t>
            </a:r>
          </a:p>
          <a:p>
            <a:r>
              <a:rPr lang="en-US" sz="1400" dirty="0" smtClean="0"/>
              <a:t>MD Anderson Cancer Center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623086" y="2961123"/>
            <a:ext cx="232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James W. Welsh, MD</a:t>
            </a:r>
          </a:p>
          <a:p>
            <a:r>
              <a:rPr lang="en-US" sz="1400" dirty="0"/>
              <a:t>MD Anderson Cancer </a:t>
            </a:r>
            <a:r>
              <a:rPr lang="en-US" sz="1400" dirty="0" smtClean="0"/>
              <a:t>Center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446" y="4560106"/>
            <a:ext cx="733141" cy="8304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8186" y="5154535"/>
            <a:ext cx="303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Shu-Hsia Chen, </a:t>
            </a:r>
            <a:r>
              <a:rPr lang="en-US" sz="1400" dirty="0" smtClean="0"/>
              <a:t>PhD</a:t>
            </a:r>
          </a:p>
          <a:p>
            <a:r>
              <a:rPr lang="en-US" sz="1400" dirty="0"/>
              <a:t>Houston Methodist Research </a:t>
            </a:r>
            <a:r>
              <a:rPr lang="en-US" sz="1400" dirty="0" smtClean="0"/>
              <a:t>Institute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2015" y="1221160"/>
            <a:ext cx="801798" cy="10458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77131" y="2046080"/>
            <a:ext cx="308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Wadih </a:t>
            </a:r>
            <a:r>
              <a:rPr lang="en-US" sz="1400" dirty="0" err="1" smtClean="0"/>
              <a:t>Arap</a:t>
            </a:r>
            <a:r>
              <a:rPr lang="en-US" sz="1400" dirty="0" smtClean="0"/>
              <a:t>, MD, PhD</a:t>
            </a:r>
          </a:p>
          <a:p>
            <a:r>
              <a:rPr lang="en-US" sz="1400" dirty="0"/>
              <a:t>Rutgers Cancer Institute of New Jersey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2015" y="2551008"/>
            <a:ext cx="805840" cy="104718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88429" y="3324786"/>
            <a:ext cx="308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Renata </a:t>
            </a:r>
            <a:r>
              <a:rPr lang="en-US" sz="1400" dirty="0" err="1"/>
              <a:t>Pasqualini</a:t>
            </a:r>
            <a:r>
              <a:rPr lang="en-US" sz="1400" dirty="0"/>
              <a:t>, PhD</a:t>
            </a:r>
          </a:p>
          <a:p>
            <a:r>
              <a:rPr lang="en-US" sz="1400" dirty="0" smtClean="0"/>
              <a:t>Rutgers </a:t>
            </a:r>
            <a:r>
              <a:rPr lang="en-US" sz="1400" dirty="0"/>
              <a:t>Cancer Institute of New Jersey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4332" y="1621611"/>
            <a:ext cx="182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project was supported by: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National </a:t>
            </a:r>
            <a:r>
              <a:rPr lang="en-US" sz="1200" dirty="0"/>
              <a:t>Science Foundation Grant DMS-1716737 (V.C., Z.W</a:t>
            </a:r>
            <a:r>
              <a:rPr lang="en-US" sz="1200" dirty="0" smtClean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National </a:t>
            </a:r>
            <a:r>
              <a:rPr lang="en-US" sz="1200" dirty="0"/>
              <a:t>Institutes of Health (NIH) Grants 1U01CA196403 (V.C., Z.W.), 1U01CA213759 (V.C., Z.W.), 1R01CA226537 (V.C., Z.W.), 1R01CA222007 (B.O., G.A.C., V.C., Z.W.), U54CA210181 (V.C., Z.W</a:t>
            </a:r>
            <a:r>
              <a:rPr lang="en-US" sz="1200" dirty="0" smtClean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Rochelle and Max </a:t>
            </a:r>
            <a:r>
              <a:rPr lang="en-US" sz="1200" dirty="0" err="1"/>
              <a:t>Levit</a:t>
            </a:r>
            <a:r>
              <a:rPr lang="en-US" sz="1200" dirty="0"/>
              <a:t> Chair in the Neurosciences (V.C.)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5909" y="5278982"/>
            <a:ext cx="205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Other contributors:</a:t>
            </a:r>
          </a:p>
          <a:p>
            <a:r>
              <a:rPr lang="en-US" sz="1400" dirty="0"/>
              <a:t>Geoffrey </a:t>
            </a:r>
            <a:r>
              <a:rPr lang="en-US" sz="1400" dirty="0" smtClean="0"/>
              <a:t>V. Martin, MD</a:t>
            </a:r>
          </a:p>
          <a:p>
            <a:r>
              <a:rPr lang="en-US" sz="1400" dirty="0" smtClean="0"/>
              <a:t>George A. </a:t>
            </a:r>
            <a:r>
              <a:rPr lang="en-US" sz="1400" dirty="0" err="1" smtClean="0"/>
              <a:t>Calin</a:t>
            </a:r>
            <a:r>
              <a:rPr lang="en-US" sz="1400" dirty="0" smtClean="0"/>
              <a:t>, PhD</a:t>
            </a:r>
          </a:p>
          <a:p>
            <a:r>
              <a:rPr lang="en-US" sz="1400" dirty="0"/>
              <a:t>Prashant </a:t>
            </a:r>
            <a:r>
              <a:rPr lang="en-US" sz="1400" dirty="0" smtClean="0"/>
              <a:t>Dogra, PhD</a:t>
            </a:r>
          </a:p>
          <a:p>
            <a:r>
              <a:rPr lang="en-US" sz="1400" dirty="0" err="1"/>
              <a:t>Karine</a:t>
            </a:r>
            <a:r>
              <a:rPr lang="en-US" sz="1400" dirty="0"/>
              <a:t> A. Al </a:t>
            </a:r>
            <a:r>
              <a:rPr lang="en-US" sz="1400" dirty="0" err="1" smtClean="0"/>
              <a:t>Feghali</a:t>
            </a:r>
            <a:r>
              <a:rPr lang="en-US" sz="1400" dirty="0" smtClean="0"/>
              <a:t>, MD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34090" y="5269653"/>
            <a:ext cx="2167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Javier Ruiz Ramirez, PhD</a:t>
            </a:r>
          </a:p>
          <a:p>
            <a:r>
              <a:rPr lang="en-US" sz="1400" dirty="0" smtClean="0"/>
              <a:t>Sara </a:t>
            </a:r>
            <a:r>
              <a:rPr lang="en-US" sz="1400" dirty="0" err="1" smtClean="0"/>
              <a:t>Nizzero</a:t>
            </a:r>
            <a:r>
              <a:rPr lang="en-US" sz="1400" dirty="0" smtClean="0"/>
              <a:t>, PhD</a:t>
            </a:r>
          </a:p>
          <a:p>
            <a:r>
              <a:rPr lang="en-US" sz="1400" dirty="0"/>
              <a:t>Maria J. </a:t>
            </a:r>
            <a:r>
              <a:rPr lang="en-US" sz="1400" dirty="0" err="1"/>
              <a:t>Pelaez</a:t>
            </a:r>
            <a:endParaRPr lang="en-US" sz="1400" dirty="0"/>
          </a:p>
          <a:p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6688" y="5680248"/>
            <a:ext cx="733604" cy="833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1244" y="5717948"/>
            <a:ext cx="621810" cy="8828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186" y="6277832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Jenny C. Chang, MD</a:t>
            </a:r>
          </a:p>
          <a:p>
            <a:r>
              <a:rPr lang="en-US" sz="1400" dirty="0"/>
              <a:t>Houston Methodist Cancer Center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8746" y="6325507"/>
            <a:ext cx="232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Caroline Chung, MD</a:t>
            </a:r>
          </a:p>
          <a:p>
            <a:r>
              <a:rPr lang="en-US" sz="1400" dirty="0"/>
              <a:t>MD Anderson Cancer </a:t>
            </a:r>
            <a:r>
              <a:rPr lang="en-US" sz="1400" dirty="0" smtClean="0"/>
              <a:t>Center</a:t>
            </a:r>
            <a:endParaRPr lang="en-US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1496" y="1219598"/>
            <a:ext cx="782124" cy="8887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8186" y="1822273"/>
            <a:ext cx="3031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Vittorio </a:t>
            </a:r>
            <a:r>
              <a:rPr lang="en-US" sz="1400" dirty="0" err="1" smtClean="0"/>
              <a:t>Cristini</a:t>
            </a:r>
            <a:r>
              <a:rPr lang="en-US" sz="1400" dirty="0" smtClean="0"/>
              <a:t>, PhD</a:t>
            </a:r>
          </a:p>
          <a:p>
            <a:r>
              <a:rPr lang="en-US" sz="1400" dirty="0" smtClean="0"/>
              <a:t>Houston Methodist Research Institute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8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Inhibitors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Mechanisms of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6118" y="1363647"/>
            <a:ext cx="11796181" cy="2205054"/>
          </a:xfrm>
        </p:spPr>
        <p:txBody>
          <a:bodyPr/>
          <a:lstStyle/>
          <a:p>
            <a:r>
              <a:rPr lang="en-US" sz="3400" dirty="0" smtClean="0"/>
              <a:t>Cancer cells disable immune T cells by activating their immune checkpoints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20" y="2641210"/>
            <a:ext cx="7378144" cy="3626241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6269" y="2730110"/>
            <a:ext cx="4747587" cy="3992424"/>
          </a:xfrm>
          <a:prstGeom prst="rect">
            <a:avLst/>
          </a:prstGeom>
        </p:spPr>
        <p:txBody>
          <a:bodyPr vert="horz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Checkpoint inhibitors block this pathway, allowing T cells to remain active</a:t>
            </a:r>
          </a:p>
          <a:p>
            <a:r>
              <a:rPr lang="en-US" sz="3400" dirty="0" smtClean="0"/>
              <a:t>One active T cell can kill 1,000’s of cancer cells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4020" y="6437884"/>
            <a:ext cx="3390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https://www.nature.com/articles/d41586-018-06751-0</a:t>
            </a:r>
          </a:p>
        </p:txBody>
      </p:sp>
    </p:spTree>
    <p:extLst>
      <p:ext uri="{BB962C8B-B14F-4D97-AF65-F5344CB8AC3E}">
        <p14:creationId xmlns:p14="http://schemas.microsoft.com/office/powerpoint/2010/main" val="1021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70" dirty="0" smtClean="0"/>
              <a:t>Biological Considerations</a:t>
            </a:r>
            <a:endParaRPr lang="en-US" sz="427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should be included in the model?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8" y="1273403"/>
            <a:ext cx="10576874" cy="52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</a:t>
            </a:r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L</a:t>
            </a:r>
            <a:r>
              <a:rPr lang="en-US" dirty="0" smtClean="0"/>
              <a:t>imitations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can we actually measure?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6118" y="1363646"/>
            <a:ext cx="9831311" cy="4694255"/>
          </a:xfrm>
        </p:spPr>
        <p:txBody>
          <a:bodyPr/>
          <a:lstStyle/>
          <a:p>
            <a:r>
              <a:rPr lang="en-US" sz="3000" dirty="0" smtClean="0"/>
              <a:t>To be used clinically, we </a:t>
            </a:r>
            <a:r>
              <a:rPr lang="en-US" sz="3000" dirty="0"/>
              <a:t>must make some </a:t>
            </a:r>
            <a:r>
              <a:rPr lang="en-US" sz="3000" dirty="0" smtClean="0"/>
              <a:t>biologically reasonable assumptions</a:t>
            </a:r>
            <a:endParaRPr lang="en-US" sz="3000" dirty="0"/>
          </a:p>
          <a:p>
            <a:pPr lvl="1"/>
            <a:r>
              <a:rPr lang="en-US" sz="2400" dirty="0"/>
              <a:t>Immune cells and antibodies are relatively diffuse within the tumor</a:t>
            </a:r>
          </a:p>
          <a:p>
            <a:pPr lvl="1"/>
            <a:r>
              <a:rPr lang="en-US" sz="2400" dirty="0"/>
              <a:t>Immune cells are in close proximity to tumor cells</a:t>
            </a:r>
          </a:p>
          <a:p>
            <a:pPr lvl="1"/>
            <a:r>
              <a:rPr lang="en-US" sz="2400" dirty="0"/>
              <a:t>Antibody binding and associated cancer kill rates are faster than measureable tumor volume change </a:t>
            </a:r>
            <a:endParaRPr lang="en-US" sz="2400" dirty="0" smtClean="0"/>
          </a:p>
          <a:p>
            <a:r>
              <a:rPr lang="en-US" sz="3000" dirty="0" smtClean="0"/>
              <a:t>Based </a:t>
            </a:r>
            <a:r>
              <a:rPr lang="en-US" sz="3000" dirty="0"/>
              <a:t>on what can be measured using clinically available technology</a:t>
            </a:r>
          </a:p>
          <a:p>
            <a:r>
              <a:rPr lang="en-US" sz="3000" dirty="0"/>
              <a:t>Allows us to solve </a:t>
            </a:r>
            <a:r>
              <a:rPr lang="en-US" sz="3000" dirty="0" smtClean="0"/>
              <a:t>for the “master equation”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16837" y="5660613"/>
                <a:ext cx="4562467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37" y="5660613"/>
                <a:ext cx="4562467" cy="7945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98251"/>
              </p:ext>
            </p:extLst>
          </p:nvPr>
        </p:nvGraphicFramePr>
        <p:xfrm>
          <a:off x="7989881" y="4835911"/>
          <a:ext cx="3585495" cy="185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30"/>
                <a:gridCol w="2665365"/>
              </a:tblGrid>
              <a:tr h="2795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 volume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317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Anti-tumor</a:t>
                      </a:r>
                      <a:r>
                        <a:rPr lang="en-US" sz="1800" baseline="0" dirty="0" smtClean="0"/>
                        <a:t> immune state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 kill rate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</a:t>
                      </a:r>
                      <a:r>
                        <a:rPr lang="en-US" sz="1800" baseline="0" dirty="0" smtClean="0"/>
                        <a:t> growth rate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2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“Super-parameters”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Represent several key underlying biological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56118" y="1322702"/>
                <a:ext cx="11542183" cy="4694255"/>
              </a:xfrm>
            </p:spPr>
            <p:txBody>
              <a:bodyPr/>
              <a:lstStyle/>
              <a:p>
                <a:r>
                  <a:rPr lang="en-US" sz="2400" dirty="0" smtClean="0"/>
                  <a:t>Cancer </a:t>
                </a:r>
                <a:r>
                  <a:rPr lang="en-US" sz="2400" dirty="0"/>
                  <a:t>cell kill rate (</a:t>
                </a:r>
                <a:r>
                  <a:rPr lang="el-GR" sz="2400" i="1" dirty="0"/>
                  <a:t>μ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cs typeface="Times New Roman" panose="02020603050405020304" pitchFamily="18" charset="0"/>
                            </a:rPr>
                            <m:t>kill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cs typeface="Times New Roman" panose="02020603050405020304" pitchFamily="18" charset="0"/>
                            </a:rPr>
                            <m:t>binding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cs typeface="Times New Roman" panose="02020603050405020304" pitchFamily="18" charset="0"/>
                  </a:rPr>
                  <a:t>Anti-tumor immune </a:t>
                </a:r>
                <a:r>
                  <a:rPr lang="en-US" sz="2400" dirty="0">
                    <a:cs typeface="Times New Roman" panose="02020603050405020304" pitchFamily="18" charset="0"/>
                  </a:rPr>
                  <a:t>state (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en-US" sz="2400" dirty="0"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cs typeface="Times New Roman" panose="02020603050405020304" pitchFamily="18" charset="0"/>
                </a:endParaRPr>
              </a:p>
              <a:p>
                <a:r>
                  <a:rPr lang="en-US" sz="2333" dirty="0">
                    <a:cs typeface="Times New Roman" panose="02020603050405020304" pitchFamily="18" charset="0"/>
                  </a:rPr>
                  <a:t>These are </a:t>
                </a:r>
                <a:r>
                  <a:rPr lang="en-US" sz="2333" b="1" u="sng" dirty="0">
                    <a:cs typeface="Times New Roman" panose="02020603050405020304" pitchFamily="18" charset="0"/>
                  </a:rPr>
                  <a:t>mathematical markers</a:t>
                </a:r>
                <a:r>
                  <a:rPr lang="en-US" sz="2333" dirty="0">
                    <a:cs typeface="Times New Roman" panose="02020603050405020304" pitchFamily="18" charset="0"/>
                  </a:rPr>
                  <a:t>: </a:t>
                </a:r>
                <a:r>
                  <a:rPr lang="en-US" sz="2333" dirty="0"/>
                  <a:t>parameters of the mathematical model that correlates with one or more biologically or clinically relevant parameters, and are predictive of treatment </a:t>
                </a:r>
                <a:r>
                  <a:rPr lang="en-US" sz="2333" dirty="0" smtClean="0"/>
                  <a:t>outcome</a:t>
                </a:r>
                <a:endParaRPr lang="en-US" sz="2333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/>
                          <m:t>kill</m:t>
                        </m:r>
                      </m:sub>
                    </m:sSub>
                  </m:oMath>
                </a14:m>
                <a:r>
                  <a:rPr lang="en-US" sz="1800" dirty="0"/>
                  <a:t>: a </a:t>
                </a:r>
                <a:r>
                  <a:rPr lang="en-US" sz="1800" dirty="0" err="1"/>
                  <a:t>pharmaco</a:t>
                </a:r>
                <a:r>
                  <a:rPr lang="en-US" sz="1800" dirty="0"/>
                  <a:t>-dynamic coefficient representing the specific kill rate per immune cell and per molecule of drug (1/day/cell/molecule) </a:t>
                </a:r>
                <a:endParaRPr lang="en-US" sz="1800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total immune cell count (baseline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/>
                          <m:t>binding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total amount of bound immunotherapy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drug (intratumoral)</a:t>
                </a:r>
                <a:endParaRPr lang="en-US" sz="1800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total tumor cell count (baseline)</a:t>
                </a:r>
              </a:p>
              <a:p>
                <a:pPr lvl="1"/>
                <a:r>
                  <a:rPr lang="en-US" sz="1800" i="1" dirty="0" smtClean="0"/>
                  <a:t>f</a:t>
                </a:r>
                <a:r>
                  <a:rPr lang="en-US" sz="1800" dirty="0"/>
                  <a:t>: immune cell fitness; total number of cancer cells an immune cell can </a:t>
                </a:r>
                <a:r>
                  <a:rPr lang="en-US" sz="1800" dirty="0" smtClean="0"/>
                  <a:t>kill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56118" y="1322702"/>
                <a:ext cx="11542183" cy="4694255"/>
              </a:xfrm>
              <a:blipFill rotWithShape="0">
                <a:blip r:embed="rId2"/>
                <a:stretch>
                  <a:fillRect l="-687" t="-909" b="-1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Allow calculation of model outputs of interest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56118" y="1445534"/>
                <a:ext cx="11542183" cy="4694255"/>
              </a:xfrm>
            </p:spPr>
            <p:txBody>
              <a:bodyPr/>
              <a:lstStyle/>
              <a:p>
                <a:r>
                  <a:rPr lang="en-US" sz="3200" dirty="0" smtClean="0"/>
                  <a:t>Long-term tumor burden: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∙∧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Short-term growth </a:t>
                </a:r>
                <a:r>
                  <a:rPr lang="en-US" sz="3200" dirty="0" smtClean="0"/>
                  <a:t>rate (at 1</a:t>
                </a:r>
                <a:r>
                  <a:rPr lang="en-US" sz="3200" baseline="30000" dirty="0" smtClean="0"/>
                  <a:t>st</a:t>
                </a:r>
                <a:r>
                  <a:rPr lang="en-US" sz="3200" dirty="0" smtClean="0"/>
                  <a:t> restaging):</a:t>
                </a: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Time-dependent solution:</a:t>
                </a:r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56118" y="1445534"/>
                <a:ext cx="11542183" cy="4694255"/>
              </a:xfrm>
              <a:blipFill rotWithShape="0">
                <a:blip r:embed="rId2"/>
                <a:stretch>
                  <a:fillRect l="-1215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50" y="5724850"/>
                <a:ext cx="29860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0" y="5724850"/>
                <a:ext cx="298600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57291"/>
              </p:ext>
            </p:extLst>
          </p:nvPr>
        </p:nvGraphicFramePr>
        <p:xfrm>
          <a:off x="8441584" y="1445534"/>
          <a:ext cx="3585495" cy="185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30"/>
                <a:gridCol w="2665365"/>
              </a:tblGrid>
              <a:tr h="2795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 volume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317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Anti-tumor</a:t>
                      </a:r>
                      <a:r>
                        <a:rPr lang="en-US" sz="1800" baseline="0" dirty="0" smtClean="0"/>
                        <a:t> immune state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 kill rate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Tumor</a:t>
                      </a:r>
                      <a:r>
                        <a:rPr lang="en-US" sz="1800" baseline="0" dirty="0" smtClean="0"/>
                        <a:t> growth rate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Patients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Responders and non-responders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-688703" y="2287759"/>
                <a:ext cx="8628575" cy="13886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−∧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-688703" y="2287759"/>
                <a:ext cx="8628575" cy="138867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73" y="3886466"/>
            <a:ext cx="4102930" cy="292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913" y="3930148"/>
            <a:ext cx="4102932" cy="2927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597" y="4919204"/>
            <a:ext cx="165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“Responder” </a:t>
            </a:r>
          </a:p>
          <a:p>
            <a:r>
              <a:rPr lang="en-US" dirty="0" smtClean="0"/>
              <a:t>(cancer shrinks)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53192" y="5396697"/>
            <a:ext cx="186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“Non-responder” </a:t>
            </a:r>
          </a:p>
          <a:p>
            <a:r>
              <a:rPr lang="en-US" dirty="0" smtClean="0"/>
              <a:t>(cancer grows)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69125"/>
              </p:ext>
            </p:extLst>
          </p:nvPr>
        </p:nvGraphicFramePr>
        <p:xfrm>
          <a:off x="7546246" y="1607867"/>
          <a:ext cx="404674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98"/>
                <a:gridCol w="3008245"/>
              </a:tblGrid>
              <a:tr h="2795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endParaRPr lang="en-US" sz="20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Tumor volume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31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Anti-tumor</a:t>
                      </a:r>
                      <a:r>
                        <a:rPr lang="en-US" sz="2000" baseline="0" dirty="0" smtClean="0"/>
                        <a:t> immune state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en-US" sz="20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Tumor kill rate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73"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20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Tumor</a:t>
                      </a:r>
                      <a:r>
                        <a:rPr lang="en-US" sz="2000" baseline="0" dirty="0" smtClean="0"/>
                        <a:t> growth rate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6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H="1" flipV="1">
            <a:off x="4373765" y="1827337"/>
            <a:ext cx="1783311" cy="1244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Implementation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58136" y="6299948"/>
            <a:ext cx="3127145" cy="366183"/>
          </a:xfrm>
        </p:spPr>
        <p:txBody>
          <a:bodyPr/>
          <a:lstStyle/>
          <a:p>
            <a:pPr>
              <a:defRPr/>
            </a:pPr>
            <a:fld id="{E766B70F-21E2-1A44-9377-13DF4CB57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Adding clinical value using only standard-of-care CT measurements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72595" y="6019800"/>
            <a:ext cx="20498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last restaging or long-term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>
            <a:off x="7136886" y="1962918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5759" t="27778" r="44190" b="32307"/>
          <a:stretch/>
        </p:blipFill>
        <p:spPr>
          <a:xfrm>
            <a:off x="6767465" y="2052431"/>
            <a:ext cx="1005338" cy="10019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77818" y="3176718"/>
            <a:ext cx="6802956" cy="346335"/>
          </a:xfrm>
          <a:prstGeom prst="rect">
            <a:avLst/>
          </a:prstGeom>
          <a:solidFill>
            <a:srgbClr val="DE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8550227" y="196291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50163" y="1754252"/>
            <a:ext cx="2731820" cy="1560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   Checkpoint </a:t>
            </a:r>
            <a:r>
              <a:rPr lang="en-US" sz="1200" dirty="0"/>
              <a:t>Inhibitors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901055" y="1827336"/>
            <a:ext cx="210312" cy="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4952586" y="195729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6039651" y="195729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9038998" y="1741269"/>
            <a:ext cx="18288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1376" y="1167345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 or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follow-up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96" y="2044975"/>
            <a:ext cx="1010180" cy="10105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7" y="2044966"/>
            <a:ext cx="1010180" cy="10101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38943" y="312086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3" y="2044145"/>
            <a:ext cx="1010180" cy="101341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 flipV="1">
            <a:off x="4588077" y="2333860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98466" y="3120861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5853083" y="2393946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932977" y="1366553"/>
            <a:ext cx="971741" cy="467502"/>
            <a:chOff x="1823067" y="3475959"/>
            <a:chExt cx="971741" cy="467502"/>
          </a:xfrm>
        </p:grpSpPr>
        <p:cxnSp>
          <p:nvCxnSpPr>
            <p:cNvPr id="39" name="Straight Connector 38"/>
            <p:cNvCxnSpPr/>
            <p:nvPr/>
          </p:nvCxnSpPr>
          <p:spPr>
            <a:xfrm rot="16200000">
              <a:off x="2194406" y="3852021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823067" y="347595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Diagnosis</a:t>
              </a:r>
              <a:endPara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538941" y="312086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8363158" y="2373930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55333" y="1648060"/>
            <a:ext cx="175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Timeline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47245" y="2358875"/>
            <a:ext cx="1227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imaging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8584" y="3165795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parameter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7046213" y="2435481"/>
            <a:ext cx="313466" cy="10803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16386" y="3120861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60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09443" y="1675330"/>
            <a:ext cx="149273" cy="39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829910">
            <a:off x="7735650" y="1795830"/>
            <a:ext cx="350786" cy="81582"/>
          </a:xfrm>
          <a:custGeom>
            <a:avLst/>
            <a:gdLst>
              <a:gd name="connsiteX0" fmla="*/ 1159669 w 2162652"/>
              <a:gd name="connsiteY0" fmla="*/ 204474 h 375519"/>
              <a:gd name="connsiteX1" fmla="*/ 576816 w 2162652"/>
              <a:gd name="connsiteY1" fmla="*/ 375278 h 375519"/>
              <a:gd name="connsiteX2" fmla="*/ 0 w 2162652"/>
              <a:gd name="connsiteY2" fmla="*/ 101198 h 375519"/>
              <a:gd name="connsiteX3" fmla="*/ 137160 w 2162652"/>
              <a:gd name="connsiteY3" fmla="*/ 101198 h 375519"/>
              <a:gd name="connsiteX4" fmla="*/ 589392 w 2162652"/>
              <a:gd name="connsiteY4" fmla="*/ 238308 h 375519"/>
              <a:gd name="connsiteX5" fmla="*/ 995691 w 2162652"/>
              <a:gd name="connsiteY5" fmla="*/ 174108 h 375519"/>
              <a:gd name="connsiteX6" fmla="*/ 2162652 w 2162652"/>
              <a:gd name="connsiteY6" fmla="*/ 274321 h 375519"/>
              <a:gd name="connsiteX7" fmla="*/ 2025492 w 2162652"/>
              <a:gd name="connsiteY7" fmla="*/ 274321 h 375519"/>
              <a:gd name="connsiteX8" fmla="*/ 1573260 w 2162652"/>
              <a:gd name="connsiteY8" fmla="*/ 137211 h 375519"/>
              <a:gd name="connsiteX9" fmla="*/ 1166961 w 2162652"/>
              <a:gd name="connsiteY9" fmla="*/ 201411 h 375519"/>
              <a:gd name="connsiteX10" fmla="*/ 1002983 w 2162652"/>
              <a:gd name="connsiteY10" fmla="*/ 171045 h 375519"/>
              <a:gd name="connsiteX11" fmla="*/ 1585836 w 2162652"/>
              <a:gd name="connsiteY11" fmla="*/ 241 h 375519"/>
              <a:gd name="connsiteX12" fmla="*/ 2162652 w 2162652"/>
              <a:gd name="connsiteY12" fmla="*/ 274321 h 37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652" h="375519">
                <a:moveTo>
                  <a:pt x="1159669" y="204474"/>
                </a:moveTo>
                <a:cubicBezTo>
                  <a:pt x="1063987" y="311768"/>
                  <a:pt x="830744" y="380120"/>
                  <a:pt x="576816" y="375278"/>
                </a:cubicBezTo>
                <a:cubicBezTo>
                  <a:pt x="254421" y="369131"/>
                  <a:pt x="0" y="248240"/>
                  <a:pt x="0" y="101198"/>
                </a:cubicBezTo>
                <a:lnTo>
                  <a:pt x="137160" y="101198"/>
                </a:lnTo>
                <a:cubicBezTo>
                  <a:pt x="137160" y="175503"/>
                  <a:pt x="337674" y="236295"/>
                  <a:pt x="589392" y="238308"/>
                </a:cubicBezTo>
                <a:cubicBezTo>
                  <a:pt x="753776" y="239622"/>
                  <a:pt x="908279" y="215209"/>
                  <a:pt x="995691" y="174108"/>
                </a:cubicBezTo>
                <a:close/>
                <a:moveTo>
                  <a:pt x="2162652" y="274321"/>
                </a:moveTo>
                <a:lnTo>
                  <a:pt x="2025492" y="274321"/>
                </a:lnTo>
                <a:cubicBezTo>
                  <a:pt x="2025492" y="200016"/>
                  <a:pt x="1824978" y="139224"/>
                  <a:pt x="1573260" y="137211"/>
                </a:cubicBezTo>
                <a:cubicBezTo>
                  <a:pt x="1408876" y="135897"/>
                  <a:pt x="1254373" y="160310"/>
                  <a:pt x="1166961" y="201411"/>
                </a:cubicBezTo>
                <a:lnTo>
                  <a:pt x="1002983" y="171045"/>
                </a:lnTo>
                <a:cubicBezTo>
                  <a:pt x="1098665" y="63751"/>
                  <a:pt x="1331908" y="-4601"/>
                  <a:pt x="1585836" y="241"/>
                </a:cubicBezTo>
                <a:cubicBezTo>
                  <a:pt x="1908231" y="6388"/>
                  <a:pt x="2162652" y="127279"/>
                  <a:pt x="2162652" y="2743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rot="16829910">
            <a:off x="7885626" y="1790060"/>
            <a:ext cx="350786" cy="81582"/>
          </a:xfrm>
          <a:custGeom>
            <a:avLst/>
            <a:gdLst>
              <a:gd name="connsiteX0" fmla="*/ 1159669 w 2162652"/>
              <a:gd name="connsiteY0" fmla="*/ 204474 h 375519"/>
              <a:gd name="connsiteX1" fmla="*/ 576816 w 2162652"/>
              <a:gd name="connsiteY1" fmla="*/ 375278 h 375519"/>
              <a:gd name="connsiteX2" fmla="*/ 0 w 2162652"/>
              <a:gd name="connsiteY2" fmla="*/ 101198 h 375519"/>
              <a:gd name="connsiteX3" fmla="*/ 137160 w 2162652"/>
              <a:gd name="connsiteY3" fmla="*/ 101198 h 375519"/>
              <a:gd name="connsiteX4" fmla="*/ 589392 w 2162652"/>
              <a:gd name="connsiteY4" fmla="*/ 238308 h 375519"/>
              <a:gd name="connsiteX5" fmla="*/ 995691 w 2162652"/>
              <a:gd name="connsiteY5" fmla="*/ 174108 h 375519"/>
              <a:gd name="connsiteX6" fmla="*/ 2162652 w 2162652"/>
              <a:gd name="connsiteY6" fmla="*/ 274321 h 375519"/>
              <a:gd name="connsiteX7" fmla="*/ 2025492 w 2162652"/>
              <a:gd name="connsiteY7" fmla="*/ 274321 h 375519"/>
              <a:gd name="connsiteX8" fmla="*/ 1573260 w 2162652"/>
              <a:gd name="connsiteY8" fmla="*/ 137211 h 375519"/>
              <a:gd name="connsiteX9" fmla="*/ 1166961 w 2162652"/>
              <a:gd name="connsiteY9" fmla="*/ 201411 h 375519"/>
              <a:gd name="connsiteX10" fmla="*/ 1002983 w 2162652"/>
              <a:gd name="connsiteY10" fmla="*/ 171045 h 375519"/>
              <a:gd name="connsiteX11" fmla="*/ 1585836 w 2162652"/>
              <a:gd name="connsiteY11" fmla="*/ 241 h 375519"/>
              <a:gd name="connsiteX12" fmla="*/ 2162652 w 2162652"/>
              <a:gd name="connsiteY12" fmla="*/ 274321 h 37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652" h="375519">
                <a:moveTo>
                  <a:pt x="1159669" y="204474"/>
                </a:moveTo>
                <a:cubicBezTo>
                  <a:pt x="1063987" y="311768"/>
                  <a:pt x="830744" y="380120"/>
                  <a:pt x="576816" y="375278"/>
                </a:cubicBezTo>
                <a:cubicBezTo>
                  <a:pt x="254421" y="369131"/>
                  <a:pt x="0" y="248240"/>
                  <a:pt x="0" y="101198"/>
                </a:cubicBezTo>
                <a:lnTo>
                  <a:pt x="137160" y="101198"/>
                </a:lnTo>
                <a:cubicBezTo>
                  <a:pt x="137160" y="175503"/>
                  <a:pt x="337674" y="236295"/>
                  <a:pt x="589392" y="238308"/>
                </a:cubicBezTo>
                <a:cubicBezTo>
                  <a:pt x="753776" y="239622"/>
                  <a:pt x="908279" y="215209"/>
                  <a:pt x="995691" y="174108"/>
                </a:cubicBezTo>
                <a:close/>
                <a:moveTo>
                  <a:pt x="2162652" y="274321"/>
                </a:moveTo>
                <a:lnTo>
                  <a:pt x="2025492" y="274321"/>
                </a:lnTo>
                <a:cubicBezTo>
                  <a:pt x="2025492" y="200016"/>
                  <a:pt x="1824978" y="139224"/>
                  <a:pt x="1573260" y="137211"/>
                </a:cubicBezTo>
                <a:cubicBezTo>
                  <a:pt x="1408876" y="135897"/>
                  <a:pt x="1254373" y="160310"/>
                  <a:pt x="1166961" y="201411"/>
                </a:cubicBezTo>
                <a:lnTo>
                  <a:pt x="1002983" y="171045"/>
                </a:lnTo>
                <a:cubicBezTo>
                  <a:pt x="1098665" y="63751"/>
                  <a:pt x="1331908" y="-4601"/>
                  <a:pt x="1585836" y="241"/>
                </a:cubicBezTo>
                <a:cubicBezTo>
                  <a:pt x="1908231" y="6388"/>
                  <a:pt x="2162652" y="127279"/>
                  <a:pt x="2162652" y="2743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39674" y="12259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Restaging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134959" y="3592230"/>
            <a:ext cx="0" cy="419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166549" y="3586192"/>
            <a:ext cx="0" cy="117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333599" y="3610028"/>
            <a:ext cx="0" cy="1885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676624" y="3610028"/>
            <a:ext cx="0" cy="2400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140433" y="4745027"/>
            <a:ext cx="20498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start of checkpoint inhibitor therapy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487769" y="5515631"/>
            <a:ext cx="16916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restaging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134959" y="3592230"/>
            <a:ext cx="0" cy="419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51967" y="3990543"/>
            <a:ext cx="15659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before drug is delivered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166549" y="3586192"/>
            <a:ext cx="0" cy="117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3" grpId="0" animBg="1"/>
      <p:bldP spid="7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ustonMethodist_PPT">
  <a:themeElements>
    <a:clrScheme name="Houston Methodist Color Palette">
      <a:dk1>
        <a:sysClr val="windowText" lastClr="000000"/>
      </a:dk1>
      <a:lt1>
        <a:sysClr val="window" lastClr="FFFFFF"/>
      </a:lt1>
      <a:dk2>
        <a:srgbClr val="124A7E"/>
      </a:dk2>
      <a:lt2>
        <a:srgbClr val="FFFFFF"/>
      </a:lt2>
      <a:accent1>
        <a:srgbClr val="124A7E"/>
      </a:accent1>
      <a:accent2>
        <a:srgbClr val="749ABB"/>
      </a:accent2>
      <a:accent3>
        <a:srgbClr val="6A813B"/>
      </a:accent3>
      <a:accent4>
        <a:srgbClr val="AC0033"/>
      </a:accent4>
      <a:accent5>
        <a:srgbClr val="E24301"/>
      </a:accent5>
      <a:accent6>
        <a:srgbClr val="007078"/>
      </a:accent6>
      <a:hlink>
        <a:srgbClr val="124A7E"/>
      </a:hlink>
      <a:folHlink>
        <a:srgbClr val="124A7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ustonMethodist_PPT" id="{0C35E3C9-6EFF-3744-BCEB-D38F5D807F43}" vid="{4713B68C-D0C3-C548-B190-114A456657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1628</Words>
  <Application>Microsoft Office PowerPoint</Application>
  <PresentationFormat>Widescreen</PresentationFormat>
  <Paragraphs>461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SimSun</vt:lpstr>
      <vt:lpstr>Arial</vt:lpstr>
      <vt:lpstr>Calibri</vt:lpstr>
      <vt:lpstr>Calibri Light</vt:lpstr>
      <vt:lpstr>Cambria Math</vt:lpstr>
      <vt:lpstr>Franklin Gothic Book</vt:lpstr>
      <vt:lpstr>Franklin Gothic Medium</vt:lpstr>
      <vt:lpstr>Times New Roman</vt:lpstr>
      <vt:lpstr>Office Theme</vt:lpstr>
      <vt:lpstr>HoustonMethodist_PPT</vt:lpstr>
      <vt:lpstr>Prism 8</vt:lpstr>
      <vt:lpstr>Interfacing Mathematics and Medicine: Predicting Cancer Patient Response to Checkpoint Inhibitor Immunotherapy</vt:lpstr>
      <vt:lpstr>Immunotherapy</vt:lpstr>
      <vt:lpstr>Checkpoint Inhibitors</vt:lpstr>
      <vt:lpstr>Biological Considerations</vt:lpstr>
      <vt:lpstr>Overcoming Clinical Limitations</vt:lpstr>
      <vt:lpstr>Model “Super-parameters”</vt:lpstr>
      <vt:lpstr>Other Important Equations</vt:lpstr>
      <vt:lpstr>Example Patients</vt:lpstr>
      <vt:lpstr>Clinical Implementation </vt:lpstr>
      <vt:lpstr>Clinical Implementation </vt:lpstr>
      <vt:lpstr>Model Validation</vt:lpstr>
      <vt:lpstr>Institutional Mixed Cohort </vt:lpstr>
      <vt:lpstr>Model validation</vt:lpstr>
      <vt:lpstr>Immunohistochemistry </vt:lpstr>
      <vt:lpstr>Institutional Single-study Cohort</vt:lpstr>
      <vt:lpstr>Institutional Single-study Cohort</vt:lpstr>
      <vt:lpstr>Institutional Mixed Cohort </vt:lpstr>
      <vt:lpstr>Literature-derived Cohort</vt:lpstr>
      <vt:lpstr>Predicting Patient Survival</vt:lpstr>
      <vt:lpstr>Pseudoprogression</vt:lpstr>
      <vt:lpstr>Pseudoprogression</vt:lpstr>
      <vt:lpstr>Treatment Sensitivity</vt:lpstr>
      <vt:lpstr>Treatment Sensitivity</vt:lpstr>
      <vt:lpstr>Ongoing Work</vt:lpstr>
      <vt:lpstr>Special Thanks to…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patient response to checkpoint inhibitor therapy using mathematical modeling</dc:title>
  <dc:creator>Joe Butner</dc:creator>
  <cp:lastModifiedBy>Joe Butner</cp:lastModifiedBy>
  <cp:revision>172</cp:revision>
  <dcterms:created xsi:type="dcterms:W3CDTF">2018-12-06T20:56:10Z</dcterms:created>
  <dcterms:modified xsi:type="dcterms:W3CDTF">2021-10-14T17:40:53Z</dcterms:modified>
</cp:coreProperties>
</file>